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20"/>
  </p:notesMasterIdLst>
  <p:handoutMasterIdLst>
    <p:handoutMasterId r:id="rId21"/>
  </p:handoutMasterIdLst>
  <p:sldIdLst>
    <p:sldId id="257" r:id="rId2"/>
    <p:sldId id="393" r:id="rId3"/>
    <p:sldId id="350" r:id="rId4"/>
    <p:sldId id="381" r:id="rId5"/>
    <p:sldId id="392" r:id="rId6"/>
    <p:sldId id="391" r:id="rId7"/>
    <p:sldId id="396" r:id="rId8"/>
    <p:sldId id="398" r:id="rId9"/>
    <p:sldId id="439" r:id="rId10"/>
    <p:sldId id="440" r:id="rId11"/>
    <p:sldId id="441" r:id="rId12"/>
    <p:sldId id="365" r:id="rId13"/>
    <p:sldId id="387" r:id="rId14"/>
    <p:sldId id="434" r:id="rId15"/>
    <p:sldId id="429" r:id="rId16"/>
    <p:sldId id="400" r:id="rId17"/>
    <p:sldId id="405" r:id="rId18"/>
    <p:sldId id="281" r:id="rId19"/>
  </p:sldIdLst>
  <p:sldSz cx="12192000" cy="6858000"/>
  <p:notesSz cx="6858000" cy="9144000"/>
  <p:embeddedFontLst>
    <p:embeddedFont>
      <p:font typeface="Impact" panose="020B0806030902050204" pitchFamily="34" charset="0"/>
      <p:regular r:id="rId22"/>
    </p:embeddedFont>
    <p:embeddedFont>
      <p:font typeface="Copperplate Gothic Bold" panose="020E0705020206020404" pitchFamily="34" charset="0"/>
      <p:regular r:id="rId23"/>
    </p:embeddedFont>
    <p:embeddedFont>
      <p:font typeface="微软雅黑" panose="020B0503020204020204" pitchFamily="34" charset="-122"/>
      <p:regular r:id="rId24"/>
      <p:bold r:id="rId25"/>
    </p:embeddedFont>
    <p:embeddedFont>
      <p:font typeface="Calibri" panose="020F0502020204030204" pitchFamily="34" charset="0"/>
      <p:regular r:id="rId26"/>
      <p:bold r:id="rId27"/>
      <p:italic r:id="rId28"/>
      <p:boldItalic r:id="rId29"/>
    </p:embeddedFont>
  </p:embeddedFontLst>
  <p:custDataLst>
    <p:tags r:id="rId30"/>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FF"/>
    <a:srgbClr val="FF3300"/>
    <a:srgbClr val="0033CC"/>
    <a:srgbClr val="339933"/>
    <a:srgbClr val="00CC00"/>
    <a:srgbClr val="28A9D6"/>
    <a:srgbClr val="7FCCE7"/>
    <a:srgbClr val="4AB7DC"/>
    <a:srgbClr val="4DB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19"/>
    <p:restoredTop sz="90744"/>
  </p:normalViewPr>
  <p:slideViewPr>
    <p:cSldViewPr showGuides="1">
      <p:cViewPr>
        <p:scale>
          <a:sx n="70" d="100"/>
          <a:sy n="70" d="100"/>
        </p:scale>
        <p:origin x="-696" y="-120"/>
      </p:cViewPr>
      <p:guideLst>
        <p:guide orient="horz" pos="400"/>
        <p:guide orient="horz" pos="1292"/>
        <p:guide orient="horz" pos="3844"/>
        <p:guide orient="horz" pos="3106"/>
        <p:guide orient="horz" pos="2709"/>
        <p:guide orient="horz" pos="3390"/>
        <p:guide pos="3903"/>
        <p:guide pos="931"/>
        <p:guide pos="7650"/>
        <p:guide pos="7055"/>
        <p:guide pos="1258"/>
        <p:guide pos="6341"/>
      </p:guideLst>
    </p:cSldViewPr>
  </p:slideViewPr>
  <p:outlineViewPr>
    <p:cViewPr>
      <p:scale>
        <a:sx n="33" d="100"/>
        <a:sy n="33" d="100"/>
      </p:scale>
      <p:origin x="0" y="0"/>
    </p:cViewPr>
  </p:outlineViewPr>
  <p:notesTextViewPr>
    <p:cViewPr>
      <p:scale>
        <a:sx n="200" d="100"/>
        <a:sy n="200" d="100"/>
      </p:scale>
      <p:origin x="0" y="0"/>
    </p:cViewPr>
  </p:notesTextViewPr>
  <p:sorterViewPr showFormatting="0">
    <p:cViewPr>
      <p:scale>
        <a:sx n="125" d="100"/>
        <a:sy n="125" d="100"/>
      </p:scale>
      <p:origin x="0" y="345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p>
            <a:pPr lvl="0" algn="r" eaLnBrk="1" hangingPunct="1">
              <a:buNone/>
            </a:pPr>
            <a:fld id="{9A0DB2DC-4C9A-4742-B13C-FB6460FD3503}" type="slidenum">
              <a:rPr lang="zh-CN" altLang="en-US" sz="1200" dirty="0"/>
              <a:t>‹#›</a:t>
            </a:fld>
            <a:endParaRPr lang="zh-CN" altLang="en-US" sz="1200" dirty="0"/>
          </a:p>
        </p:txBody>
      </p:sp>
      <p:sp>
        <p:nvSpPr>
          <p:cNvPr id="10" name="页脚占位符 9"/>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opperplate Gothic Bold" panose="020E0705020206020404" pitchFamily="34" charset="0"/>
              <a:ea typeface="微软雅黑" panose="020B0503020204020204" pitchFamily="34" charset="-122"/>
              <a:cs typeface="+mn-cs"/>
            </a:endParaRPr>
          </a:p>
        </p:txBody>
      </p:sp>
      <p:sp>
        <p:nvSpPr>
          <p:cNvPr id="12" name="页眉占位符 1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opperplate Gothic Bold" panose="020E0705020206020404" pitchFamily="34" charset="0"/>
              <a:ea typeface="微软雅黑" panose="020B0503020204020204" pitchFamily="34" charset="-122"/>
              <a:cs typeface="+mn-cs"/>
            </a:endParaRPr>
          </a:p>
        </p:txBody>
      </p:sp>
    </p:spTree>
    <p:extLst>
      <p:ext uri="{BB962C8B-B14F-4D97-AF65-F5344CB8AC3E}">
        <p14:creationId xmlns:p14="http://schemas.microsoft.com/office/powerpoint/2010/main" val="1240868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hangingPunct="1">
              <a:buNone/>
            </a:pPr>
            <a:fld id="{9A0DB2DC-4C9A-4742-B13C-FB6460FD3503}" type="slidenum">
              <a:rPr lang="zh-CN" altLang="en-US" sz="1200" dirty="0">
                <a:latin typeface="Calibri" panose="020F0502020204030204" pitchFamily="34" charset="0"/>
                <a:ea typeface="宋体" panose="02010600030101010101" pitchFamily="2" charset="-122"/>
              </a:rPr>
              <a:t>‹#›</a:t>
            </a:fld>
            <a:endParaRPr lang="zh-CN" altLang="en-US" sz="12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6235415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a:solidFill>
              <a:srgbClr val="000000">
                <a:alpha val="100000"/>
              </a:srgbClr>
            </a:solidFill>
            <a:miter lim="800000"/>
          </a:ln>
        </p:spPr>
      </p:sp>
      <p:sp>
        <p:nvSpPr>
          <p:cNvPr id="49155"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4915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0</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a:ln>
            <a:solidFill>
              <a:srgbClr val="000000">
                <a:alpha val="100000"/>
              </a:srgbClr>
            </a:solidFill>
            <a:miter lim="800000"/>
          </a:ln>
        </p:spPr>
      </p:sp>
      <p:sp>
        <p:nvSpPr>
          <p:cNvPr id="58371"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837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11</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a:solidFill>
              <a:srgbClr val="000000">
                <a:alpha val="100000"/>
              </a:srgbClr>
            </a:solidFill>
            <a:miter lim="800000"/>
          </a:ln>
        </p:spPr>
      </p:sp>
      <p:sp>
        <p:nvSpPr>
          <p:cNvPr id="59395"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939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12</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a:solidFill>
              <a:srgbClr val="000000">
                <a:alpha val="100000"/>
              </a:srgbClr>
            </a:solidFill>
            <a:miter lim="800000"/>
          </a:ln>
        </p:spPr>
      </p:sp>
      <p:sp>
        <p:nvSpPr>
          <p:cNvPr id="65539"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6554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15</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a:solidFill>
              <a:srgbClr val="000000">
                <a:alpha val="100000"/>
              </a:srgbClr>
            </a:solidFill>
            <a:miter lim="800000"/>
          </a:ln>
        </p:spPr>
      </p:sp>
      <p:sp>
        <p:nvSpPr>
          <p:cNvPr id="50179"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018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a:solidFill>
              <a:srgbClr val="000000">
                <a:alpha val="100000"/>
              </a:srgbClr>
            </a:solidFill>
            <a:miter lim="800000"/>
          </a:ln>
        </p:spPr>
      </p:sp>
      <p:sp>
        <p:nvSpPr>
          <p:cNvPr id="51203"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1204"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2</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a:solidFill>
              <a:srgbClr val="000000">
                <a:alpha val="100000"/>
              </a:srgbClr>
            </a:solidFill>
            <a:miter lim="800000"/>
          </a:ln>
        </p:spPr>
      </p:sp>
      <p:sp>
        <p:nvSpPr>
          <p:cNvPr id="52227"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2228"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3</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a:solidFill>
              <a:srgbClr val="000000">
                <a:alpha val="100000"/>
              </a:srgbClr>
            </a:solidFill>
            <a:miter lim="800000"/>
          </a:ln>
        </p:spPr>
      </p:sp>
      <p:sp>
        <p:nvSpPr>
          <p:cNvPr id="53251"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3252"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6</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a:ln>
            <a:solidFill>
              <a:srgbClr val="000000">
                <a:alpha val="100000"/>
              </a:srgbClr>
            </a:solidFill>
            <a:miter lim="800000"/>
          </a:ln>
        </p:spPr>
      </p:sp>
      <p:sp>
        <p:nvSpPr>
          <p:cNvPr id="54275"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4276"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7</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a:solidFill>
              <a:srgbClr val="000000">
                <a:alpha val="100000"/>
              </a:srgbClr>
            </a:solidFill>
            <a:miter lim="800000"/>
          </a:ln>
        </p:spPr>
      </p:sp>
      <p:sp>
        <p:nvSpPr>
          <p:cNvPr id="55299"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53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8</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a:solidFill>
              <a:srgbClr val="000000">
                <a:alpha val="100000"/>
              </a:srgbClr>
            </a:solidFill>
            <a:miter lim="800000"/>
          </a:ln>
        </p:spPr>
      </p:sp>
      <p:sp>
        <p:nvSpPr>
          <p:cNvPr id="55299"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53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9</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a:solidFill>
              <a:srgbClr val="000000">
                <a:alpha val="100000"/>
              </a:srgbClr>
            </a:solidFill>
            <a:miter lim="800000"/>
          </a:ln>
        </p:spPr>
      </p:sp>
      <p:sp>
        <p:nvSpPr>
          <p:cNvPr id="55299"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5300" name="灯片编号占位符 3"/>
          <p:cNvSpPr txBox="1">
            <a:spLocks noGrp="1"/>
          </p:cNvSpPr>
          <p:nvPr>
            <p:ph type="sldNum" sz="quarter"/>
          </p:nvPr>
        </p:nvSpPr>
        <p:spPr>
          <a:xfrm>
            <a:off x="3884613" y="8685213"/>
            <a:ext cx="2971800" cy="458787"/>
          </a:xfrm>
          <a:prstGeom prst="rect">
            <a:avLst/>
          </a:prstGeom>
          <a:noFill/>
          <a:ln w="9525">
            <a:noFill/>
          </a:ln>
        </p:spPr>
        <p:txBody>
          <a:bodyPr anchor="b"/>
          <a:lstStyle/>
          <a:p>
            <a:pPr lvl="0" algn="r" eaLnBrk="1" hangingPunct="1"/>
            <a:fld id="{9A0DB2DC-4C9A-4742-B13C-FB6460FD3503}" type="slidenum">
              <a:rPr lang="zh-CN" altLang="en-US" sz="1200" dirty="0">
                <a:latin typeface="Calibri" panose="020F0502020204030204" pitchFamily="34" charset="0"/>
                <a:ea typeface="宋体" panose="02010600030101010101" pitchFamily="2" charset="-122"/>
              </a:rPr>
              <a:t>10</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矩形 2"/>
          <p:cNvSpPr>
            <a:spLocks noChangeArrowheads="1"/>
          </p:cNvSpPr>
          <p:nvPr/>
        </p:nvSpPr>
        <p:spPr bwMode="auto">
          <a:xfrm>
            <a:off x="0" y="2228850"/>
            <a:ext cx="12192000" cy="1847850"/>
          </a:xfrm>
          <a:prstGeom prst="rect">
            <a:avLst/>
          </a:prstGeom>
          <a:solidFill>
            <a:schemeClr val="accent1"/>
          </a:solidFill>
          <a:ln>
            <a:noFill/>
          </a:ln>
        </p:spPr>
        <p:txBody>
          <a:bodyPr lIns="121920" tIns="60960" rIns="121920" bIns="60960"/>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Copperplate Gothic Bold" panose="020E0705020206020404" pitchFamily="34" charset="0"/>
              <a:ea typeface="微软雅黑" panose="020B0503020204020204" pitchFamily="34" charset="-122"/>
              <a:cs typeface="+mn-cs"/>
            </a:endParaRPr>
          </a:p>
        </p:txBody>
      </p:sp>
      <p:cxnSp>
        <p:nvCxnSpPr>
          <p:cNvPr id="4" name="直接连接符 3"/>
          <p:cNvCxnSpPr/>
          <p:nvPr/>
        </p:nvCxnSpPr>
        <p:spPr>
          <a:xfrm>
            <a:off x="0" y="4221163"/>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3402259" y="2567806"/>
            <a:ext cx="5387481" cy="1076325"/>
          </a:xfrm>
          <a:prstGeom prst="rect">
            <a:avLst/>
          </a:prstGeom>
          <a:noFill/>
          <a:effectLst>
            <a:outerShdw blurRad="50800" dist="38100" dir="2700000" algn="tl" rotWithShape="0">
              <a:prstClr val="black">
                <a:alpha val="40000"/>
              </a:prstClr>
            </a:outerShdw>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w="3175">
                  <a:solidFill>
                    <a:srgbClr val="31A5D7"/>
                  </a:solidFill>
                </a:ln>
                <a:solidFill>
                  <a:schemeClr val="bg1"/>
                </a:solidFill>
                <a:effectLst/>
                <a:uLnTx/>
                <a:uFillTx/>
                <a:latin typeface="+mj-ea"/>
                <a:ea typeface="+mj-ea"/>
                <a:cs typeface="+mn-cs"/>
                <a:sym typeface="+mn-ea"/>
              </a:rPr>
              <a:t>润泽科技数据中心</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3200" b="1" i="0" u="none" strike="noStrike" kern="1200" cap="none" spc="0" normalizeH="0" baseline="0" noProof="0" dirty="0">
              <a:ln w="3175">
                <a:solidFill>
                  <a:srgbClr val="31A5D7"/>
                </a:solidFill>
              </a:ln>
              <a:solidFill>
                <a:schemeClr val="bg1"/>
              </a:solidFill>
              <a:effectLst/>
              <a:uLnTx/>
              <a:uFillTx/>
              <a:latin typeface="+mj-ea"/>
              <a:ea typeface="+mj-ea"/>
              <a:cs typeface="+mn-cs"/>
              <a:sym typeface="+mn-ea"/>
            </a:endParaRPr>
          </a:p>
        </p:txBody>
      </p:sp>
      <p:cxnSp>
        <p:nvCxnSpPr>
          <p:cNvPr id="6" name="直接连接符 5"/>
          <p:cNvCxnSpPr/>
          <p:nvPr/>
        </p:nvCxnSpPr>
        <p:spPr>
          <a:xfrm>
            <a:off x="0"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872413"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872413"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872413"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42"/>
          <p:cNvSpPr txBox="1">
            <a:spLocks noChangeArrowheads="1"/>
          </p:cNvSpPr>
          <p:nvPr/>
        </p:nvSpPr>
        <p:spPr bwMode="auto">
          <a:xfrm>
            <a:off x="4857750" y="6092825"/>
            <a:ext cx="2792413" cy="398463"/>
          </a:xfrm>
          <a:prstGeom prst="rect">
            <a:avLst/>
          </a:prstGeom>
          <a:noFill/>
          <a:ln>
            <a:noFill/>
          </a:ln>
        </p:spPr>
        <p:txBody>
          <a:bodyPr>
            <a:spAutoFit/>
          </a:bodyPr>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404040"/>
                </a:solidFill>
                <a:effectLst/>
                <a:uLnTx/>
                <a:uFillTx/>
                <a:latin typeface="Copperplate Gothic Bold" panose="020E0705020206020404" pitchFamily="34" charset="0"/>
                <a:ea typeface="微软雅黑" panose="020B0503020204020204" pitchFamily="34" charset="-122"/>
                <a:cs typeface="+mn-cs"/>
                <a:sym typeface="+mn-ea"/>
              </a:rPr>
              <a:t>润泽科技发展有限公司</a:t>
            </a:r>
          </a:p>
        </p:txBody>
      </p:sp>
      <p:cxnSp>
        <p:nvCxnSpPr>
          <p:cNvPr id="13" name="直接连接符 12"/>
          <p:cNvCxnSpPr/>
          <p:nvPr/>
        </p:nvCxnSpPr>
        <p:spPr>
          <a:xfrm>
            <a:off x="0" y="206057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61" name="图片 13" descr="fd7822eee3c587287323d4825493695"/>
          <p:cNvPicPr>
            <a:picLocks noChangeAspect="1"/>
          </p:cNvPicPr>
          <p:nvPr userDrawn="1"/>
        </p:nvPicPr>
        <p:blipFill>
          <a:blip r:embed="rId3"/>
          <a:stretch>
            <a:fillRect/>
          </a:stretch>
        </p:blipFill>
        <p:spPr>
          <a:xfrm>
            <a:off x="244475" y="352425"/>
            <a:ext cx="3602038" cy="822325"/>
          </a:xfrm>
          <a:prstGeom prst="rect">
            <a:avLst/>
          </a:prstGeom>
          <a:noFill/>
          <a:ln w="9525">
            <a:noFill/>
          </a:ln>
        </p:spPr>
      </p:pic>
      <p:sp>
        <p:nvSpPr>
          <p:cNvPr id="15" name="灯片编号占位符 1"/>
          <p:cNvSpPr>
            <a:spLocks noGrp="1"/>
          </p:cNvSpPr>
          <p:nvPr>
            <p:ph type="sldNum" sz="quarter" idx="4"/>
          </p:nvPr>
        </p:nvSpPr>
        <p:spPr>
          <a:xfrm>
            <a:off x="942975" y="6338888"/>
            <a:ext cx="541338" cy="282575"/>
          </a:xfrm>
          <a:prstGeom prst="rect">
            <a:avLst/>
          </a:prstGeom>
        </p:spPr>
        <p:txBody>
          <a:bodyPr vert="horz" wrap="square" lIns="0" tIns="0" rIns="0" bIns="0" numCol="1" anchor="t" anchorCtr="0" compatLnSpc="1"/>
          <a:lstStyle/>
          <a:p>
            <a:pPr algn="ctr">
              <a:buNone/>
            </a:pPr>
            <a:fld id="{9A0DB2DC-4C9A-4742-B13C-FB6460FD3503}" type="slidenum">
              <a:rPr lang="zh-CN" altLang="en-US" dirty="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blipFill rotWithShape="0">
          <a:blip r:embed="rId2"/>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p:nvPr/>
        </p:nvSpPr>
        <p:spPr>
          <a:xfrm>
            <a:off x="479425" y="393700"/>
            <a:ext cx="846138" cy="461963"/>
          </a:xfrm>
          <a:prstGeom prst="rect">
            <a:avLst/>
          </a:prstGeom>
          <a:noFill/>
          <a:ln>
            <a:solidFill>
              <a:schemeClr val="accent1"/>
            </a:solidFill>
          </a:ln>
        </p:spPr>
        <p:txBody>
          <a:bodyPr anchor="ctr" anchorCtr="1">
            <a:spAutoFit/>
          </a:bodyPr>
          <a:lstStyle>
            <a:defPPr>
              <a:defRPr lang="zh-CN"/>
            </a:defPPr>
            <a:lvl1pPr algn="ctr">
              <a:defRPr sz="3200">
                <a:solidFill>
                  <a:srgbClr val="339933"/>
                </a:solidFill>
                <a:latin typeface="Impact" panose="020B080603090205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Impact" panose="020B0806030902050204" pitchFamily="34" charset="0"/>
                <a:ea typeface="+mn-ea"/>
                <a:cs typeface="+mn-cs"/>
                <a:sym typeface="+mn-ea"/>
              </a:rPr>
              <a:t>目录</a:t>
            </a:r>
          </a:p>
        </p:txBody>
      </p:sp>
      <p:pic>
        <p:nvPicPr>
          <p:cNvPr id="3080" name="图片 1" descr="fd7822eee3c587287323d4825493695"/>
          <p:cNvPicPr>
            <a:picLocks noChangeAspect="1"/>
          </p:cNvPicPr>
          <p:nvPr userDrawn="1"/>
        </p:nvPicPr>
        <p:blipFill>
          <a:blip r:embed="rId3"/>
          <a:stretch>
            <a:fillRect/>
          </a:stretch>
        </p:blipFill>
        <p:spPr>
          <a:xfrm>
            <a:off x="8169275" y="393700"/>
            <a:ext cx="3603625" cy="822325"/>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a:buNone/>
            </a:pPr>
            <a:fld id="{9A0DB2DC-4C9A-4742-B13C-FB6460FD3503}" type="slidenum">
              <a:rPr lang="zh-CN" altLang="en-US" sz="1200" dirty="0">
                <a:solidFill>
                  <a:schemeClr val="bg1"/>
                </a:solidFill>
              </a:rPr>
              <a:t>‹#›</a:t>
            </a:fld>
            <a:endParaRPr lang="zh-CN" altLang="en-US" sz="1200" dirty="0">
              <a:solidFill>
                <a:schemeClr val="bg1"/>
              </a:solidFill>
            </a:endParaRPr>
          </a:p>
        </p:txBody>
      </p:sp>
    </p:spTree>
  </p:cSld>
  <p:clrMapOvr>
    <a:masterClrMapping/>
  </p:clrMapOvr>
  <p:transition spd="med">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blipFill rotWithShape="0">
          <a:blip r:embed="rId2"/>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01</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4104" name="图片 1" descr="fd7822eee3c587287323d4825493695"/>
          <p:cNvPicPr>
            <a:picLocks noChangeAspect="1"/>
          </p:cNvPicPr>
          <p:nvPr userDrawn="1"/>
        </p:nvPicPr>
        <p:blipFill>
          <a:blip r:embed="rId3"/>
          <a:stretch>
            <a:fillRect/>
          </a:stretch>
        </p:blipFill>
        <p:spPr>
          <a:xfrm>
            <a:off x="8343900" y="333375"/>
            <a:ext cx="3603625" cy="822325"/>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a:buNone/>
            </a:pPr>
            <a:fld id="{9A0DB2DC-4C9A-4742-B13C-FB6460FD3503}" type="slidenum">
              <a:rPr lang="zh-CN" altLang="en-US" sz="1200" dirty="0">
                <a:solidFill>
                  <a:schemeClr val="bg1"/>
                </a:solidFill>
              </a:rPr>
              <a:t>‹#›</a:t>
            </a:fld>
            <a:endParaRPr lang="zh-CN" altLang="en-US" sz="1200" dirty="0">
              <a:solidFill>
                <a:schemeClr val="bg1"/>
              </a:solidFill>
            </a:endParaRPr>
          </a:p>
        </p:txBody>
      </p:sp>
    </p:spTree>
  </p:cSld>
  <p:clrMapOvr>
    <a:masterClrMapping/>
  </p:clrMapOvr>
  <p:transition spd="med">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blipFill rotWithShape="0">
          <a:blip r:embed="rId2"/>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02</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5128" name="图片 1" descr="fd7822eee3c587287323d4825493695"/>
          <p:cNvPicPr>
            <a:picLocks noChangeAspect="1"/>
          </p:cNvPicPr>
          <p:nvPr userDrawn="1"/>
        </p:nvPicPr>
        <p:blipFill>
          <a:blip r:embed="rId3"/>
          <a:stretch>
            <a:fillRect/>
          </a:stretch>
        </p:blipFill>
        <p:spPr>
          <a:xfrm>
            <a:off x="8148638" y="423863"/>
            <a:ext cx="3602037"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a:buNone/>
            </a:pPr>
            <a:fld id="{9A0DB2DC-4C9A-4742-B13C-FB6460FD3503}" type="slidenum">
              <a:rPr lang="zh-CN" altLang="en-US" sz="1200" dirty="0">
                <a:solidFill>
                  <a:schemeClr val="bg1"/>
                </a:solidFill>
              </a:rPr>
              <a:t>‹#›</a:t>
            </a:fld>
            <a:endParaRPr lang="zh-CN" altLang="en-US" sz="1200" dirty="0">
              <a:solidFill>
                <a:schemeClr val="bg1"/>
              </a:solidFill>
            </a:endParaRPr>
          </a:p>
        </p:txBody>
      </p:sp>
    </p:spTree>
  </p:cSld>
  <p:clrMapOvr>
    <a:masterClrMapping/>
  </p:clrMapOvr>
  <p:transition spd="med">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blipFill rotWithShape="0">
          <a:blip r:embed="rId2"/>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03</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6152" name="图片 1" descr="fd7822eee3c587287323d4825493695"/>
          <p:cNvPicPr>
            <a:picLocks noChangeAspect="1"/>
          </p:cNvPicPr>
          <p:nvPr userDrawn="1"/>
        </p:nvPicPr>
        <p:blipFill>
          <a:blip r:embed="rId3"/>
          <a:stretch>
            <a:fillRect/>
          </a:stretch>
        </p:blipFill>
        <p:spPr>
          <a:xfrm>
            <a:off x="8075613" y="423863"/>
            <a:ext cx="3603625"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a:buNone/>
            </a:pPr>
            <a:fld id="{9A0DB2DC-4C9A-4742-B13C-FB6460FD3503}" type="slidenum">
              <a:rPr lang="zh-CN" altLang="en-US" sz="1200" dirty="0">
                <a:solidFill>
                  <a:schemeClr val="bg1"/>
                </a:solidFill>
              </a:rPr>
              <a:t>‹#›</a:t>
            </a:fld>
            <a:endParaRPr lang="zh-CN" altLang="en-US" sz="1200" dirty="0">
              <a:solidFill>
                <a:schemeClr val="bg1"/>
              </a:solidFill>
            </a:endParaRPr>
          </a:p>
        </p:txBody>
      </p:sp>
    </p:spTree>
  </p:cSld>
  <p:clrMapOvr>
    <a:masterClrMapping/>
  </p:clrMapOvr>
  <p:transition spd="med">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blipFill rotWithShape="0">
          <a:blip r:embed="rId2"/>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04</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7176" name="图片 1" descr="fd7822eee3c587287323d4825493695"/>
          <p:cNvPicPr>
            <a:picLocks noChangeAspect="1"/>
          </p:cNvPicPr>
          <p:nvPr userDrawn="1"/>
        </p:nvPicPr>
        <p:blipFill>
          <a:blip r:embed="rId3"/>
          <a:stretch>
            <a:fillRect/>
          </a:stretch>
        </p:blipFill>
        <p:spPr>
          <a:xfrm>
            <a:off x="8220075" y="423863"/>
            <a:ext cx="3603625"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a:buNone/>
            </a:pPr>
            <a:fld id="{9A0DB2DC-4C9A-4742-B13C-FB6460FD3503}" type="slidenum">
              <a:rPr lang="zh-CN" altLang="en-US" sz="1200" dirty="0">
                <a:solidFill>
                  <a:schemeClr val="bg1"/>
                </a:solidFill>
              </a:rPr>
              <a:t>‹#›</a:t>
            </a:fld>
            <a:endParaRPr lang="zh-CN" altLang="en-US" sz="1200" dirty="0">
              <a:solidFill>
                <a:schemeClr val="bg1"/>
              </a:solidFill>
            </a:endParaRPr>
          </a:p>
        </p:txBody>
      </p:sp>
    </p:spTree>
  </p:cSld>
  <p:clrMapOvr>
    <a:masterClrMapping/>
  </p:clrMapOvr>
  <p:transition spd="med">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blipFill rotWithShape="0">
          <a:blip r:embed="rId2"/>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05</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8200" name="图片 1" descr="fd7822eee3c587287323d4825493695"/>
          <p:cNvPicPr>
            <a:picLocks noChangeAspect="1"/>
          </p:cNvPicPr>
          <p:nvPr userDrawn="1"/>
        </p:nvPicPr>
        <p:blipFill>
          <a:blip r:embed="rId3"/>
          <a:stretch>
            <a:fillRect/>
          </a:stretch>
        </p:blipFill>
        <p:spPr>
          <a:xfrm>
            <a:off x="8189913" y="333375"/>
            <a:ext cx="3602037" cy="822325"/>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a:buNone/>
            </a:pPr>
            <a:fld id="{9A0DB2DC-4C9A-4742-B13C-FB6460FD3503}" type="slidenum">
              <a:rPr lang="zh-CN" altLang="en-US" sz="1200" dirty="0">
                <a:solidFill>
                  <a:schemeClr val="bg1"/>
                </a:solidFill>
              </a:rPr>
              <a:t>‹#›</a:t>
            </a:fld>
            <a:endParaRPr lang="zh-CN" altLang="en-US" sz="1200" dirty="0">
              <a:solidFill>
                <a:schemeClr val="bg1"/>
              </a:solidFill>
            </a:endParaRPr>
          </a:p>
        </p:txBody>
      </p:sp>
    </p:spTree>
  </p:cSld>
  <p:clrMapOvr>
    <a:masterClrMapping/>
  </p:clrMapOvr>
  <p:transition spd="med">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blipFill rotWithShape="0">
          <a:blip r:embed="rId2"/>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06</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9224" name="图片 1" descr="fd7822eee3c587287323d4825493695"/>
          <p:cNvPicPr>
            <a:picLocks noChangeAspect="1"/>
          </p:cNvPicPr>
          <p:nvPr userDrawn="1"/>
        </p:nvPicPr>
        <p:blipFill>
          <a:blip r:embed="rId3"/>
          <a:stretch>
            <a:fillRect/>
          </a:stretch>
        </p:blipFill>
        <p:spPr>
          <a:xfrm>
            <a:off x="8343900" y="423863"/>
            <a:ext cx="3603625"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a:buNone/>
            </a:pPr>
            <a:fld id="{9A0DB2DC-4C9A-4742-B13C-FB6460FD3503}" type="slidenum">
              <a:rPr lang="zh-CN" altLang="en-US" sz="1200" dirty="0">
                <a:solidFill>
                  <a:schemeClr val="bg1"/>
                </a:solidFill>
              </a:rPr>
              <a:t>‹#›</a:t>
            </a:fld>
            <a:endParaRPr lang="zh-CN" altLang="en-US" sz="1200" dirty="0">
              <a:solidFill>
                <a:schemeClr val="bg1"/>
              </a:solidFill>
            </a:endParaRPr>
          </a:p>
        </p:txBody>
      </p:sp>
    </p:spTree>
  </p:cSld>
  <p:clrMapOvr>
    <a:masterClrMapping/>
  </p:clrMapOvr>
  <p:transition spd="med">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矩形 2"/>
          <p:cNvSpPr>
            <a:spLocks noChangeArrowheads="1"/>
          </p:cNvSpPr>
          <p:nvPr/>
        </p:nvSpPr>
        <p:spPr bwMode="auto">
          <a:xfrm>
            <a:off x="0" y="2625725"/>
            <a:ext cx="12192000" cy="1716088"/>
          </a:xfrm>
          <a:prstGeom prst="rect">
            <a:avLst/>
          </a:prstGeom>
          <a:solidFill>
            <a:schemeClr val="accent1"/>
          </a:solidFill>
          <a:ln w="9525">
            <a:solidFill>
              <a:srgbClr val="339933"/>
            </a:solidFill>
            <a:miter lim="800000"/>
          </a:ln>
        </p:spPr>
        <p:txBody>
          <a:bodyPr lIns="121920" tIns="60960" rIns="121920" bIns="60960"/>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Copperplate Gothic Bold" panose="020E0705020206020404" pitchFamily="34" charset="0"/>
              <a:ea typeface="微软雅黑" panose="020B0503020204020204" pitchFamily="34" charset="-122"/>
              <a:cs typeface="+mn-cs"/>
            </a:endParaRPr>
          </a:p>
        </p:txBody>
      </p:sp>
      <p:cxnSp>
        <p:nvCxnSpPr>
          <p:cNvPr id="4" name="直接连接符 3"/>
          <p:cNvCxnSpPr/>
          <p:nvPr/>
        </p:nvCxnSpPr>
        <p:spPr>
          <a:xfrm>
            <a:off x="0" y="4373563"/>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w="3175">
                  <a:solidFill>
                    <a:srgbClr val="31A5D7"/>
                  </a:solidFill>
                </a:ln>
                <a:solidFill>
                  <a:schemeClr val="bg1"/>
                </a:solidFill>
                <a:effectLst/>
                <a:uLnTx/>
                <a:uFillTx/>
                <a:latin typeface="Copperplate Gothic Bold" panose="020E0705020206020404" pitchFamily="34" charset="0"/>
                <a:ea typeface="华康俪金黑W8" pitchFamily="49" charset="-122"/>
                <a:cs typeface="+mn-cs"/>
                <a:sym typeface="+mn-ea"/>
              </a:rPr>
              <a:t>谢谢</a:t>
            </a:r>
            <a:endParaRPr kumimoji="0" lang="zh-CN" altLang="en-US" sz="11500" b="1" i="0" u="none" strike="noStrike" kern="1200" cap="none" spc="0" normalizeH="0" baseline="0" noProof="0" dirty="0">
              <a:ln w="3175">
                <a:solidFill>
                  <a:srgbClr val="31A5D7"/>
                </a:solidFill>
              </a:ln>
              <a:solidFill>
                <a:schemeClr val="bg1"/>
              </a:solidFill>
              <a:effectLst/>
              <a:uLnTx/>
              <a:uFillTx/>
              <a:latin typeface="华康俪金黑W8" pitchFamily="49" charset="-122"/>
              <a:ea typeface="华康俪金黑W8" pitchFamily="49" charset="-122"/>
              <a:cs typeface="+mn-cs"/>
              <a:sym typeface="+mn-ea"/>
            </a:endParaRPr>
          </a:p>
        </p:txBody>
      </p:sp>
      <p:cxnSp>
        <p:nvCxnSpPr>
          <p:cNvPr id="6" name="直接连接符 5"/>
          <p:cNvCxnSpPr/>
          <p:nvPr/>
        </p:nvCxnSpPr>
        <p:spPr>
          <a:xfrm>
            <a:off x="0" y="2597150"/>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872413"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872413"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872413"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42"/>
          <p:cNvSpPr txBox="1">
            <a:spLocks noChangeArrowheads="1"/>
          </p:cNvSpPr>
          <p:nvPr/>
        </p:nvSpPr>
        <p:spPr bwMode="auto">
          <a:xfrm>
            <a:off x="4857750" y="6092825"/>
            <a:ext cx="2833688" cy="398463"/>
          </a:xfrm>
          <a:prstGeom prst="rect">
            <a:avLst/>
          </a:prstGeom>
          <a:noFill/>
          <a:ln>
            <a:noFill/>
          </a:ln>
        </p:spPr>
        <p:txBody>
          <a:bodyPr>
            <a:spAutoFit/>
          </a:bodyPr>
          <a:lstStyle>
            <a:lvl1pPr>
              <a:defRPr>
                <a:solidFill>
                  <a:schemeClr val="tx1"/>
                </a:solidFill>
                <a:latin typeface="Copperplate Gothic Bold" panose="020E0705020206020404" pitchFamily="34" charset="0"/>
                <a:ea typeface="微软雅黑" panose="020B0503020204020204" pitchFamily="34" charset="-122"/>
              </a:defRPr>
            </a:lvl1pPr>
            <a:lvl2pPr marL="742950" indent="-285750">
              <a:defRPr>
                <a:solidFill>
                  <a:schemeClr val="tx1"/>
                </a:solidFill>
                <a:latin typeface="Copperplate Gothic Bold" panose="020E0705020206020404" pitchFamily="34" charset="0"/>
                <a:ea typeface="微软雅黑" panose="020B0503020204020204" pitchFamily="34" charset="-122"/>
              </a:defRPr>
            </a:lvl2pPr>
            <a:lvl3pPr marL="1143000" indent="-228600">
              <a:defRPr>
                <a:solidFill>
                  <a:schemeClr val="tx1"/>
                </a:solidFill>
                <a:latin typeface="Copperplate Gothic Bold" panose="020E0705020206020404" pitchFamily="34" charset="0"/>
                <a:ea typeface="微软雅黑" panose="020B0503020204020204" pitchFamily="34" charset="-122"/>
              </a:defRPr>
            </a:lvl3pPr>
            <a:lvl4pPr marL="1600200" indent="-228600">
              <a:defRPr>
                <a:solidFill>
                  <a:schemeClr val="tx1"/>
                </a:solidFill>
                <a:latin typeface="Copperplate Gothic Bold" panose="020E0705020206020404" pitchFamily="34" charset="0"/>
                <a:ea typeface="微软雅黑" panose="020B0503020204020204" pitchFamily="34" charset="-122"/>
              </a:defRPr>
            </a:lvl4pPr>
            <a:lvl5pPr marL="2057400" indent="-228600">
              <a:defRPr>
                <a:solidFill>
                  <a:schemeClr val="tx1"/>
                </a:solidFill>
                <a:latin typeface="Copperplate Gothic Bold" panose="020E07050202060204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anose="020E0705020206020404"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404040"/>
                </a:solidFill>
                <a:effectLst/>
                <a:uLnTx/>
                <a:uFillTx/>
                <a:latin typeface="Copperplate Gothic Bold" panose="020E0705020206020404" pitchFamily="34" charset="0"/>
                <a:ea typeface="微软雅黑" panose="020B0503020204020204" pitchFamily="34" charset="-122"/>
                <a:cs typeface="+mn-cs"/>
                <a:sym typeface="+mn-ea"/>
              </a:rPr>
              <a:t>润泽科技发展有限公司</a:t>
            </a:r>
          </a:p>
        </p:txBody>
      </p:sp>
      <p:pic>
        <p:nvPicPr>
          <p:cNvPr id="10253" name="图片 6" descr="fd7822eee3c587287323d4825493695"/>
          <p:cNvPicPr>
            <a:picLocks noChangeAspect="1"/>
          </p:cNvPicPr>
          <p:nvPr userDrawn="1"/>
        </p:nvPicPr>
        <p:blipFill>
          <a:blip r:embed="rId3"/>
          <a:stretch>
            <a:fillRect/>
          </a:stretch>
        </p:blipFill>
        <p:spPr>
          <a:xfrm>
            <a:off x="8315325" y="258763"/>
            <a:ext cx="3602038" cy="823912"/>
          </a:xfrm>
          <a:prstGeom prst="rect">
            <a:avLst/>
          </a:prstGeom>
          <a:noFill/>
          <a:ln w="9525">
            <a:noFill/>
          </a:ln>
        </p:spPr>
      </p:pic>
      <p:sp>
        <p:nvSpPr>
          <p:cNvPr id="15" name="灯片编号占位符 1"/>
          <p:cNvSpPr>
            <a:spLocks noGrp="1"/>
          </p:cNvSpPr>
          <p:nvPr>
            <p:ph type="sldNum" sz="quarter" idx="4"/>
          </p:nvPr>
        </p:nvSpPr>
        <p:spPr>
          <a:xfrm>
            <a:off x="942975" y="6338888"/>
            <a:ext cx="541338" cy="282575"/>
          </a:xfrm>
          <a:prstGeom prst="rect">
            <a:avLst/>
          </a:prstGeom>
        </p:spPr>
        <p:txBody>
          <a:bodyPr vert="horz" wrap="square" lIns="0" tIns="0" rIns="0" bIns="0" numCol="1" anchor="t" anchorCtr="0" compatLnSpc="1"/>
          <a:lstStyle/>
          <a:p>
            <a:pPr algn="ctr">
              <a:buNone/>
            </a:pPr>
            <a:fld id="{9A0DB2DC-4C9A-4742-B13C-FB6460FD3503}" type="slidenum">
              <a:rPr lang="zh-CN" altLang="en-US" dirty="0"/>
              <a:t>‹#›</a:t>
            </a:fld>
            <a:endParaRPr lang="zh-CN" altLang="en-US" dirty="0"/>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2975" y="6338888"/>
            <a:ext cx="541338" cy="282575"/>
          </a:xfrm>
          <a:prstGeom prst="rect">
            <a:avLst/>
          </a:prstGeom>
        </p:spPr>
        <p:txBody>
          <a:bodyPr vert="horz" wrap="square" lIns="0" tIns="0" rIns="0" bIns="0" numCol="1" anchor="t" anchorCtr="0" compatLnSpc="1"/>
          <a:lstStyle>
            <a:lvl1pPr algn="ctr">
              <a:defRPr>
                <a:solidFill>
                  <a:srgbClr val="595959"/>
                </a:solidFill>
              </a:defRPr>
            </a:lvl1pPr>
          </a:lstStyle>
          <a:p>
            <a:pPr lvl="0" eaLnBrk="1" hangingPunct="1">
              <a:buNone/>
            </a:pPr>
            <a:fld id="{9A0DB2DC-4C9A-4742-B13C-FB6460FD3503}" type="slidenum">
              <a:rPr lang="zh-CN" altLang="en-US" dirty="0">
                <a:latin typeface="Copperplate Gothic Bold" panose="020E0705020206020404" pitchFamily="34" charset="0"/>
              </a:rPr>
              <a:t>‹#›</a:t>
            </a:fld>
            <a:endParaRPr lang="zh-CN" altLang="en-US" dirty="0">
              <a:latin typeface="Copperplate Gothic Bold" panose="020E07050202060204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fade/>
  </p:transition>
  <p:hf sldNum="0" hdr="0" ftr="0" dt="0"/>
  <p:txStyles>
    <p:titleStyle>
      <a:lvl1pPr algn="ctr" defTabSz="1217930" rtl="0" eaLnBrk="0" fontAlgn="base" hangingPunct="0">
        <a:spcBef>
          <a:spcPct val="0"/>
        </a:spcBef>
        <a:spcAft>
          <a:spcPct val="0"/>
        </a:spcAft>
        <a:defRPr sz="5800" kern="1200">
          <a:solidFill>
            <a:schemeClr val="tx1"/>
          </a:solidFill>
          <a:latin typeface="+mj-lt"/>
          <a:ea typeface="+mj-ea"/>
          <a:cs typeface="+mj-cs"/>
        </a:defRPr>
      </a:lvl1pPr>
      <a:lvl2pPr algn="ctr" defTabSz="1217930" rtl="0" eaLnBrk="0" fontAlgn="base" hangingPunct="0">
        <a:spcBef>
          <a:spcPct val="0"/>
        </a:spcBef>
        <a:spcAft>
          <a:spcPct val="0"/>
        </a:spcAft>
        <a:defRPr sz="5800">
          <a:solidFill>
            <a:schemeClr val="tx1"/>
          </a:solidFill>
          <a:latin typeface="Copperplate Gothic Bold" panose="020E0705020206020404" pitchFamily="34" charset="0"/>
          <a:ea typeface="微软雅黑" panose="020B0503020204020204" pitchFamily="34" charset="-122"/>
        </a:defRPr>
      </a:lvl2pPr>
      <a:lvl3pPr algn="ctr" defTabSz="1217930" rtl="0" eaLnBrk="0" fontAlgn="base" hangingPunct="0">
        <a:spcBef>
          <a:spcPct val="0"/>
        </a:spcBef>
        <a:spcAft>
          <a:spcPct val="0"/>
        </a:spcAft>
        <a:defRPr sz="5800">
          <a:solidFill>
            <a:schemeClr val="tx1"/>
          </a:solidFill>
          <a:latin typeface="Copperplate Gothic Bold" panose="020E0705020206020404" pitchFamily="34" charset="0"/>
          <a:ea typeface="微软雅黑" panose="020B0503020204020204" pitchFamily="34" charset="-122"/>
        </a:defRPr>
      </a:lvl3pPr>
      <a:lvl4pPr algn="ctr" defTabSz="1217930" rtl="0" eaLnBrk="0" fontAlgn="base" hangingPunct="0">
        <a:spcBef>
          <a:spcPct val="0"/>
        </a:spcBef>
        <a:spcAft>
          <a:spcPct val="0"/>
        </a:spcAft>
        <a:defRPr sz="5800">
          <a:solidFill>
            <a:schemeClr val="tx1"/>
          </a:solidFill>
          <a:latin typeface="Copperplate Gothic Bold" panose="020E0705020206020404" pitchFamily="34" charset="0"/>
          <a:ea typeface="微软雅黑" panose="020B0503020204020204" pitchFamily="34" charset="-122"/>
        </a:defRPr>
      </a:lvl4pPr>
      <a:lvl5pPr algn="ctr" defTabSz="1217930" rtl="0" eaLnBrk="0" fontAlgn="base" hangingPunct="0">
        <a:spcBef>
          <a:spcPct val="0"/>
        </a:spcBef>
        <a:spcAft>
          <a:spcPct val="0"/>
        </a:spcAft>
        <a:defRPr sz="5800">
          <a:solidFill>
            <a:schemeClr val="tx1"/>
          </a:solidFill>
          <a:latin typeface="Copperplate Gothic Bold" panose="020E0705020206020404" pitchFamily="34" charset="0"/>
          <a:ea typeface="微软雅黑" panose="020B0503020204020204" pitchFamily="34" charset="-122"/>
        </a:defRPr>
      </a:lvl5pPr>
      <a:lvl6pPr marL="457200" algn="ctr" defTabSz="1217295" rtl="0" fontAlgn="base">
        <a:spcBef>
          <a:spcPct val="0"/>
        </a:spcBef>
        <a:spcAft>
          <a:spcPct val="0"/>
        </a:spcAft>
        <a:defRPr sz="5800">
          <a:solidFill>
            <a:schemeClr val="tx1"/>
          </a:solidFill>
          <a:latin typeface="Copperplate Gothic Bold" panose="020E0705020206020404" pitchFamily="34" charset="0"/>
          <a:ea typeface="微软雅黑" panose="020B0503020204020204" pitchFamily="34" charset="-122"/>
        </a:defRPr>
      </a:lvl6pPr>
      <a:lvl7pPr marL="914400" algn="ctr" defTabSz="1217295" rtl="0" fontAlgn="base">
        <a:spcBef>
          <a:spcPct val="0"/>
        </a:spcBef>
        <a:spcAft>
          <a:spcPct val="0"/>
        </a:spcAft>
        <a:defRPr sz="5800">
          <a:solidFill>
            <a:schemeClr val="tx1"/>
          </a:solidFill>
          <a:latin typeface="Copperplate Gothic Bold" panose="020E0705020206020404" pitchFamily="34" charset="0"/>
          <a:ea typeface="微软雅黑" panose="020B0503020204020204" pitchFamily="34" charset="-122"/>
        </a:defRPr>
      </a:lvl7pPr>
      <a:lvl8pPr marL="1371600" algn="ctr" defTabSz="1217295" rtl="0" fontAlgn="base">
        <a:spcBef>
          <a:spcPct val="0"/>
        </a:spcBef>
        <a:spcAft>
          <a:spcPct val="0"/>
        </a:spcAft>
        <a:defRPr sz="5800">
          <a:solidFill>
            <a:schemeClr val="tx1"/>
          </a:solidFill>
          <a:latin typeface="Copperplate Gothic Bold" panose="020E0705020206020404" pitchFamily="34" charset="0"/>
          <a:ea typeface="微软雅黑" panose="020B0503020204020204" pitchFamily="34" charset="-122"/>
        </a:defRPr>
      </a:lvl8pPr>
      <a:lvl9pPr marL="1828800" algn="ctr" defTabSz="1217295" rtl="0" fontAlgn="base">
        <a:spcBef>
          <a:spcPct val="0"/>
        </a:spcBef>
        <a:spcAft>
          <a:spcPct val="0"/>
        </a:spcAft>
        <a:defRPr sz="5800">
          <a:solidFill>
            <a:schemeClr val="tx1"/>
          </a:solidFill>
          <a:latin typeface="Copperplate Gothic Bold" panose="020E0705020206020404" pitchFamily="34" charset="0"/>
          <a:ea typeface="微软雅黑" panose="020B0503020204020204" pitchFamily="34" charset="-122"/>
        </a:defRPr>
      </a:lvl9pPr>
    </p:titleStyle>
    <p:bodyStyle>
      <a:lvl1pPr marL="455930" indent="-455930" algn="l" defTabSz="1217930" rtl="0" eaLnBrk="0" fontAlgn="base" hangingPunct="0">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330" indent="-379730" algn="l" defTabSz="1217930"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730" indent="-303530" algn="l" defTabSz="121793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330" indent="-303530" algn="l" defTabSz="121793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930" indent="-303530" algn="l" defTabSz="1217930"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4"/>
          <a:stretch>
            <a:fillRect/>
          </a:stretch>
        </a:blipFill>
        <a:effectLst/>
      </p:bgPr>
    </p:bg>
    <p:spTree>
      <p:nvGrpSpPr>
        <p:cNvPr id="1" name=""/>
        <p:cNvGrpSpPr/>
        <p:nvPr/>
      </p:nvGrpSpPr>
      <p:grpSpPr>
        <a:xfrm>
          <a:off x="0" y="0"/>
          <a:ext cx="0" cy="0"/>
          <a:chOff x="0" y="0"/>
          <a:chExt cx="0" cy="0"/>
        </a:xfrm>
      </p:grpSpPr>
      <p:sp>
        <p:nvSpPr>
          <p:cNvPr id="31" name="TextBox 13"/>
          <p:cNvSpPr txBox="1"/>
          <p:nvPr/>
        </p:nvSpPr>
        <p:spPr>
          <a:xfrm>
            <a:off x="2063423" y="3137411"/>
            <a:ext cx="8064896" cy="583565"/>
          </a:xfrm>
          <a:prstGeom prst="rect">
            <a:avLst/>
          </a:prstGeom>
          <a:noFill/>
          <a:effectLst>
            <a:outerShdw blurRad="50800" dist="38100" dir="2700000" algn="tl" rotWithShape="0">
              <a:prstClr val="black">
                <a:alpha val="40000"/>
              </a:prstClr>
            </a:outerShdw>
          </a:effectLst>
        </p:spPr>
        <p:txBody>
          <a:bodyPr>
            <a:spAutoFit/>
          </a:bodyPr>
          <a:lstStyle/>
          <a:p>
            <a:pPr marR="0" algn="ctr" defTabSz="914400" fontAlgn="auto">
              <a:spcBef>
                <a:spcPts val="0"/>
              </a:spcBef>
              <a:spcAft>
                <a:spcPts val="0"/>
              </a:spcAft>
              <a:buClrTx/>
              <a:buSzTx/>
              <a:buFontTx/>
              <a:defRPr/>
            </a:pPr>
            <a:r>
              <a:rPr kumimoji="0" lang="zh-CN" altLang="en-US" sz="3200" b="1" kern="1200" cap="none" spc="0" normalizeH="0" baseline="0" noProof="0" dirty="0">
                <a:ln w="3175">
                  <a:solidFill>
                    <a:srgbClr val="31A5D7"/>
                  </a:solidFill>
                </a:ln>
                <a:solidFill>
                  <a:schemeClr val="bg1"/>
                </a:solidFill>
                <a:latin typeface="+mj-ea"/>
                <a:ea typeface="+mj-ea"/>
                <a:cs typeface="+mn-cs"/>
                <a:sym typeface="+mn-ea"/>
              </a:rPr>
              <a:t>思探得恒湿机操作培训</a:t>
            </a:r>
            <a:endParaRPr kumimoji="0" lang="en-US" altLang="zh-CN" sz="3200" b="1" kern="1200" cap="none" spc="0" normalizeH="0" baseline="0" noProof="0" dirty="0">
              <a:ln w="3175">
                <a:solidFill>
                  <a:srgbClr val="31A5D7"/>
                </a:solidFill>
              </a:ln>
              <a:solidFill>
                <a:schemeClr val="bg1"/>
              </a:solidFill>
              <a:latin typeface="+mj-ea"/>
              <a:ea typeface="+mj-ea"/>
              <a:cs typeface="+mn-cs"/>
              <a:sym typeface="+mn-ea"/>
            </a:endParaRPr>
          </a:p>
        </p:txBody>
      </p:sp>
      <p:sp>
        <p:nvSpPr>
          <p:cNvPr id="11267" name="TextBox 1"/>
          <p:cNvSpPr txBox="1"/>
          <p:nvPr/>
        </p:nvSpPr>
        <p:spPr>
          <a:xfrm>
            <a:off x="8904288" y="4868863"/>
            <a:ext cx="1325880" cy="645160"/>
          </a:xfrm>
          <a:prstGeom prst="rect">
            <a:avLst/>
          </a:prstGeom>
          <a:noFill/>
          <a:ln w="9525">
            <a:noFill/>
          </a:ln>
        </p:spPr>
        <p:txBody>
          <a:bodyPr wrap="none">
            <a:spAutoFit/>
          </a:bodyPr>
          <a:lstStyle/>
          <a:p>
            <a:r>
              <a:rPr lang="zh-CN" altLang="en-US" dirty="0">
                <a:latin typeface="Copperplate Gothic Bold" panose="020E0705020206020404" pitchFamily="34" charset="0"/>
              </a:rPr>
              <a:t>培训讲师：</a:t>
            </a:r>
          </a:p>
          <a:p>
            <a:r>
              <a:rPr lang="zh-CN" altLang="en-US" dirty="0">
                <a:latin typeface="Copperplate Gothic Bold" panose="020E0705020206020404" pitchFamily="34" charset="0"/>
              </a:rPr>
              <a:t>日期：</a:t>
            </a:r>
          </a:p>
        </p:txBody>
      </p:sp>
    </p:spTree>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9</a:t>
            </a:fld>
            <a:endParaRPr lang="zh-CN" altLang="en-US" sz="1200" dirty="0">
              <a:solidFill>
                <a:schemeClr val="bg1"/>
              </a:solidFill>
            </a:endParaRPr>
          </a:p>
        </p:txBody>
      </p:sp>
      <p:sp>
        <p:nvSpPr>
          <p:cNvPr id="22531" name="TextBox 5"/>
          <p:cNvSpPr txBox="1"/>
          <p:nvPr/>
        </p:nvSpPr>
        <p:spPr>
          <a:xfrm>
            <a:off x="1703388" y="404813"/>
            <a:ext cx="8856662" cy="460375"/>
          </a:xfrm>
          <a:prstGeom prst="rect">
            <a:avLst/>
          </a:prstGeom>
          <a:noFill/>
          <a:ln w="9525">
            <a:noFill/>
          </a:ln>
        </p:spPr>
        <p:txBody>
          <a:bodyPr>
            <a:spAutoFit/>
          </a:bodyPr>
          <a:lstStyle/>
          <a:p>
            <a:r>
              <a:rPr lang="zh-CN" altLang="en-US" sz="2400" b="1" dirty="0">
                <a:solidFill>
                  <a:schemeClr val="accent1"/>
                </a:solidFill>
                <a:latin typeface="Copperplate Gothic Bold" panose="020E0705020206020404" pitchFamily="34" charset="0"/>
              </a:rPr>
              <a:t>恒湿机开关机操作</a:t>
            </a:r>
          </a:p>
        </p:txBody>
      </p:sp>
      <p:graphicFrame>
        <p:nvGraphicFramePr>
          <p:cNvPr id="2" name="表格 1"/>
          <p:cNvGraphicFramePr>
            <a:graphicFrameLocks noGrp="1"/>
          </p:cNvGraphicFramePr>
          <p:nvPr/>
        </p:nvGraphicFramePr>
        <p:xfrm>
          <a:off x="0" y="1196975"/>
          <a:ext cx="11856640" cy="1029935"/>
        </p:xfrm>
        <a:graphic>
          <a:graphicData uri="http://schemas.openxmlformats.org/drawingml/2006/table">
            <a:tbl>
              <a:tblPr firstRow="1" bandRow="1">
                <a:tableStyleId>{5C22544A-7EE6-4342-B048-85BDC9FD1C3A}</a:tableStyleId>
              </a:tblPr>
              <a:tblGrid>
                <a:gridCol w="11856640"/>
              </a:tblGrid>
              <a:tr h="515154">
                <a:tc>
                  <a:txBody>
                    <a:bodyPr/>
                    <a:lstStyle/>
                    <a:p>
                      <a:pPr algn="ctr"/>
                      <a:r>
                        <a:rPr lang="zh-CN" altLang="en-US" sz="1600" dirty="0" smtClean="0"/>
                        <a:t>恒湿机开启检查事项</a:t>
                      </a:r>
                      <a:endParaRPr lang="zh-CN" altLang="en-US" sz="1600" dirty="0"/>
                    </a:p>
                  </a:txBody>
                  <a:tcPr marT="45719" marB="45719" anchor="ctr"/>
                </a:tc>
              </a:tr>
              <a:tr h="514781">
                <a:tc>
                  <a:txBody>
                    <a:bodyPr/>
                    <a:lstStyle/>
                    <a:p>
                      <a:pPr algn="ctr"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检查恒湿机水箱水位及阀门状态</a:t>
                      </a:r>
                    </a:p>
                  </a:txBody>
                  <a:tcPr marL="9525" marR="9525" marT="9525" marB="0" anchor="ctr"/>
                </a:tc>
              </a:tr>
            </a:tbl>
          </a:graphicData>
        </a:graphic>
      </p:graphicFrame>
      <p:pic>
        <p:nvPicPr>
          <p:cNvPr id="6" name="图片 5" descr="3446d4b112b60996f882e79664e66db"/>
          <p:cNvPicPr>
            <a:picLocks noChangeAspect="1"/>
          </p:cNvPicPr>
          <p:nvPr/>
        </p:nvPicPr>
        <p:blipFill>
          <a:blip r:embed="rId3"/>
          <a:stretch>
            <a:fillRect/>
          </a:stretch>
        </p:blipFill>
        <p:spPr>
          <a:xfrm>
            <a:off x="2136140" y="2352040"/>
            <a:ext cx="8204200" cy="4142740"/>
          </a:xfrm>
          <a:prstGeom prst="rect">
            <a:avLst/>
          </a:prstGeom>
        </p:spPr>
      </p:pic>
      <p:sp>
        <p:nvSpPr>
          <p:cNvPr id="12" name="椭圆形标注 11"/>
          <p:cNvSpPr/>
          <p:nvPr/>
        </p:nvSpPr>
        <p:spPr>
          <a:xfrm>
            <a:off x="5243830" y="2710815"/>
            <a:ext cx="1369060" cy="352425"/>
          </a:xfrm>
          <a:prstGeom prst="wedgeEllipseCallout">
            <a:avLst>
              <a:gd name="adj1" fmla="val 47186"/>
              <a:gd name="adj2" fmla="val 118722"/>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 name="文本框 13"/>
          <p:cNvSpPr txBox="1"/>
          <p:nvPr/>
        </p:nvSpPr>
        <p:spPr>
          <a:xfrm>
            <a:off x="5464175" y="2710815"/>
            <a:ext cx="1263650" cy="306705"/>
          </a:xfrm>
          <a:prstGeom prst="rect">
            <a:avLst/>
          </a:prstGeom>
          <a:noFill/>
        </p:spPr>
        <p:txBody>
          <a:bodyPr wrap="square" rtlCol="0">
            <a:spAutoFit/>
          </a:bodyPr>
          <a:lstStyle/>
          <a:p>
            <a:r>
              <a:rPr lang="zh-CN" altLang="en-US" sz="1400">
                <a:solidFill>
                  <a:srgbClr val="FF0000"/>
                </a:solidFill>
                <a:latin typeface="Arial" panose="020B0604020202020204" pitchFamily="34" charset="0"/>
                <a:ea typeface="宋体" panose="02010600030101010101" pitchFamily="2" charset="-122"/>
                <a:sym typeface="+mn-ea"/>
              </a:rPr>
              <a:t>排水电磁阀</a:t>
            </a:r>
            <a:endParaRPr lang="zh-CN" altLang="en-US" sz="1400"/>
          </a:p>
        </p:txBody>
      </p:sp>
      <p:sp>
        <p:nvSpPr>
          <p:cNvPr id="16" name="椭圆形标注 15"/>
          <p:cNvSpPr/>
          <p:nvPr/>
        </p:nvSpPr>
        <p:spPr>
          <a:xfrm>
            <a:off x="7121525" y="5764530"/>
            <a:ext cx="1908175" cy="597535"/>
          </a:xfrm>
          <a:prstGeom prst="wedgeEllipseCallout">
            <a:avLst>
              <a:gd name="adj1" fmla="val -25482"/>
              <a:gd name="adj2" fmla="val -8237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 name="文本框 11"/>
          <p:cNvSpPr txBox="1"/>
          <p:nvPr/>
        </p:nvSpPr>
        <p:spPr>
          <a:xfrm>
            <a:off x="7502525" y="5940425"/>
            <a:ext cx="1325563" cy="368300"/>
          </a:xfrm>
          <a:prstGeom prst="rect">
            <a:avLst/>
          </a:prstGeom>
          <a:noFill/>
          <a:ln w="9525">
            <a:noFill/>
          </a:ln>
        </p:spPr>
        <p:txBody>
          <a:bodyPr wrap="none" anchor="t">
            <a:spAutoFit/>
          </a:bodyPr>
          <a:lstStyle/>
          <a:p>
            <a:r>
              <a:rPr lang="zh-CN" altLang="en-US">
                <a:solidFill>
                  <a:srgbClr val="FF0000"/>
                </a:solidFill>
                <a:latin typeface="Arial" panose="020B0604020202020204" pitchFamily="34" charset="0"/>
                <a:ea typeface="宋体" panose="02010600030101010101" pitchFamily="2" charset="-122"/>
              </a:rPr>
              <a:t>手动排水阀</a:t>
            </a:r>
          </a:p>
        </p:txBody>
      </p:sp>
      <p:sp>
        <p:nvSpPr>
          <p:cNvPr id="19" name="椭圆形标注 18"/>
          <p:cNvSpPr/>
          <p:nvPr/>
        </p:nvSpPr>
        <p:spPr>
          <a:xfrm>
            <a:off x="7121525" y="3452495"/>
            <a:ext cx="1695450" cy="483235"/>
          </a:xfrm>
          <a:prstGeom prst="wedgeEllipseCallout">
            <a:avLst>
              <a:gd name="adj1" fmla="val 49787"/>
              <a:gd name="adj2" fmla="val -72731"/>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 name="文本框 3"/>
          <p:cNvSpPr txBox="1"/>
          <p:nvPr/>
        </p:nvSpPr>
        <p:spPr>
          <a:xfrm>
            <a:off x="7383145" y="3540760"/>
            <a:ext cx="1171575" cy="306705"/>
          </a:xfrm>
          <a:prstGeom prst="rect">
            <a:avLst/>
          </a:prstGeom>
          <a:noFill/>
          <a:ln w="9525">
            <a:noFill/>
          </a:ln>
        </p:spPr>
        <p:txBody>
          <a:bodyPr wrap="square" anchor="t">
            <a:spAutoFit/>
          </a:bodyPr>
          <a:lstStyle/>
          <a:p>
            <a:r>
              <a:rPr lang="zh-CN" altLang="en-US" sz="1400">
                <a:solidFill>
                  <a:srgbClr val="FF0000"/>
                </a:solidFill>
                <a:latin typeface="Arial" panose="020B0604020202020204" pitchFamily="34" charset="0"/>
                <a:ea typeface="宋体" panose="02010600030101010101" pitchFamily="2" charset="-122"/>
              </a:rPr>
              <a:t>进水电磁阀</a:t>
            </a:r>
          </a:p>
        </p:txBody>
      </p:sp>
      <p:sp>
        <p:nvSpPr>
          <p:cNvPr id="22" name="文本框 15"/>
          <p:cNvSpPr txBox="1"/>
          <p:nvPr/>
        </p:nvSpPr>
        <p:spPr>
          <a:xfrm>
            <a:off x="1989138" y="4501833"/>
            <a:ext cx="1782762" cy="368300"/>
          </a:xfrm>
          <a:prstGeom prst="rect">
            <a:avLst/>
          </a:prstGeom>
          <a:noFill/>
          <a:ln w="9525">
            <a:noFill/>
          </a:ln>
        </p:spPr>
        <p:txBody>
          <a:bodyPr wrap="none" anchor="t">
            <a:spAutoFit/>
          </a:bodyPr>
          <a:lstStyle/>
          <a:p>
            <a:r>
              <a:rPr lang="zh-CN" altLang="en-US">
                <a:solidFill>
                  <a:srgbClr val="FF0000"/>
                </a:solidFill>
                <a:latin typeface="Arial" panose="020B0604020202020204" pitchFamily="34" charset="0"/>
                <a:ea typeface="宋体" panose="02010600030101010101" pitchFamily="2" charset="-122"/>
              </a:rPr>
              <a:t>加湿用循环水泵</a:t>
            </a:r>
          </a:p>
        </p:txBody>
      </p:sp>
      <p:sp>
        <p:nvSpPr>
          <p:cNvPr id="23" name="椭圆形标注 22"/>
          <p:cNvSpPr/>
          <p:nvPr/>
        </p:nvSpPr>
        <p:spPr>
          <a:xfrm>
            <a:off x="1812290" y="4325620"/>
            <a:ext cx="2087563" cy="720725"/>
          </a:xfrm>
          <a:prstGeom prst="wedgeEllipseCallout">
            <a:avLst>
              <a:gd name="adj1" fmla="val 47186"/>
              <a:gd name="adj2" fmla="val 118722"/>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6" name="椭圆形标注 25"/>
          <p:cNvSpPr/>
          <p:nvPr/>
        </p:nvSpPr>
        <p:spPr>
          <a:xfrm>
            <a:off x="3771900" y="3395345"/>
            <a:ext cx="1692275" cy="540385"/>
          </a:xfrm>
          <a:prstGeom prst="wedgeEllipseCallout">
            <a:avLst>
              <a:gd name="adj1" fmla="val -25482"/>
              <a:gd name="adj2" fmla="val -8237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8" name="文本框 19"/>
          <p:cNvSpPr txBox="1"/>
          <p:nvPr/>
        </p:nvSpPr>
        <p:spPr>
          <a:xfrm>
            <a:off x="3900170" y="3509645"/>
            <a:ext cx="1990725" cy="306705"/>
          </a:xfrm>
          <a:prstGeom prst="rect">
            <a:avLst/>
          </a:prstGeom>
          <a:noFill/>
          <a:ln w="9525">
            <a:noFill/>
          </a:ln>
        </p:spPr>
        <p:txBody>
          <a:bodyPr wrap="square" anchor="t">
            <a:spAutoFit/>
          </a:bodyPr>
          <a:lstStyle/>
          <a:p>
            <a:r>
              <a:rPr lang="zh-CN" altLang="en-US" sz="1400">
                <a:solidFill>
                  <a:srgbClr val="FF0000"/>
                </a:solidFill>
                <a:latin typeface="Arial" panose="020B0604020202020204" pitchFamily="34" charset="0"/>
                <a:ea typeface="宋体" panose="02010600030101010101" pitchFamily="2" charset="-122"/>
              </a:rPr>
              <a:t>加湿水箱液位计</a:t>
            </a:r>
          </a:p>
        </p:txBody>
      </p:sp>
      <p:sp>
        <p:nvSpPr>
          <p:cNvPr id="29" name="椭圆形标注 28"/>
          <p:cNvSpPr/>
          <p:nvPr/>
        </p:nvSpPr>
        <p:spPr>
          <a:xfrm>
            <a:off x="6082030" y="4505960"/>
            <a:ext cx="1692275" cy="540385"/>
          </a:xfrm>
          <a:prstGeom prst="wedgeEllipseCallout">
            <a:avLst>
              <a:gd name="adj1" fmla="val -25482"/>
              <a:gd name="adj2" fmla="val -8237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1" name="文本框 30"/>
          <p:cNvSpPr txBox="1"/>
          <p:nvPr/>
        </p:nvSpPr>
        <p:spPr>
          <a:xfrm>
            <a:off x="6435725" y="4562475"/>
            <a:ext cx="1172210" cy="368300"/>
          </a:xfrm>
          <a:prstGeom prst="rect">
            <a:avLst/>
          </a:prstGeom>
          <a:noFill/>
        </p:spPr>
        <p:txBody>
          <a:bodyPr wrap="square" rtlCol="0">
            <a:spAutoFit/>
          </a:bodyPr>
          <a:lstStyle/>
          <a:p>
            <a:r>
              <a:rPr lang="en-US" altLang="zh-CN"/>
              <a:t>loucs</a:t>
            </a:r>
            <a:r>
              <a:rPr lang="zh-CN" altLang="en-US" sz="1400">
                <a:solidFill>
                  <a:srgbClr val="FF0000"/>
                </a:solidFill>
              </a:rPr>
              <a:t>漏水检测线</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10</a:t>
            </a:fld>
            <a:endParaRPr lang="zh-CN" altLang="en-US" sz="1200" dirty="0">
              <a:solidFill>
                <a:schemeClr val="bg1"/>
              </a:solidFill>
            </a:endParaRPr>
          </a:p>
        </p:txBody>
      </p:sp>
      <p:sp>
        <p:nvSpPr>
          <p:cNvPr id="22531" name="TextBox 5"/>
          <p:cNvSpPr txBox="1"/>
          <p:nvPr/>
        </p:nvSpPr>
        <p:spPr>
          <a:xfrm>
            <a:off x="1703388" y="404813"/>
            <a:ext cx="8856662" cy="460375"/>
          </a:xfrm>
          <a:prstGeom prst="rect">
            <a:avLst/>
          </a:prstGeom>
          <a:noFill/>
          <a:ln w="9525">
            <a:noFill/>
          </a:ln>
        </p:spPr>
        <p:txBody>
          <a:bodyPr>
            <a:spAutoFit/>
          </a:bodyPr>
          <a:lstStyle/>
          <a:p>
            <a:r>
              <a:rPr lang="zh-CN" altLang="en-US" sz="2400" b="1" dirty="0">
                <a:solidFill>
                  <a:schemeClr val="accent1"/>
                </a:solidFill>
                <a:latin typeface="Copperplate Gothic Bold" panose="020E0705020206020404" pitchFamily="34" charset="0"/>
              </a:rPr>
              <a:t>恒湿机开关机操作</a:t>
            </a:r>
          </a:p>
        </p:txBody>
      </p:sp>
      <p:graphicFrame>
        <p:nvGraphicFramePr>
          <p:cNvPr id="2" name="表格 1"/>
          <p:cNvGraphicFramePr>
            <a:graphicFrameLocks noGrp="1"/>
          </p:cNvGraphicFramePr>
          <p:nvPr/>
        </p:nvGraphicFramePr>
        <p:xfrm>
          <a:off x="0" y="1196975"/>
          <a:ext cx="11856640" cy="1029935"/>
        </p:xfrm>
        <a:graphic>
          <a:graphicData uri="http://schemas.openxmlformats.org/drawingml/2006/table">
            <a:tbl>
              <a:tblPr firstRow="1" bandRow="1">
                <a:tableStyleId>{5C22544A-7EE6-4342-B048-85BDC9FD1C3A}</a:tableStyleId>
              </a:tblPr>
              <a:tblGrid>
                <a:gridCol w="11856640"/>
              </a:tblGrid>
              <a:tr h="515154">
                <a:tc>
                  <a:txBody>
                    <a:bodyPr/>
                    <a:lstStyle/>
                    <a:p>
                      <a:pPr algn="ctr"/>
                      <a:r>
                        <a:rPr lang="zh-CN" altLang="en-US" sz="1600" dirty="0" smtClean="0"/>
                        <a:t>恒湿机开启检查事项</a:t>
                      </a:r>
                      <a:endParaRPr lang="zh-CN" altLang="en-US" sz="1600" dirty="0"/>
                    </a:p>
                  </a:txBody>
                  <a:tcPr marT="45719" marB="45719" anchor="ctr"/>
                </a:tc>
              </a:tr>
              <a:tr h="514781">
                <a:tc>
                  <a:txBody>
                    <a:bodyPr/>
                    <a:lstStyle/>
                    <a:p>
                      <a:pPr algn="ctr"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检查恒湿机除湿系统状态</a:t>
                      </a:r>
                    </a:p>
                  </a:txBody>
                  <a:tcPr marL="9525" marR="9525" marT="9525" marB="0" anchor="ctr"/>
                </a:tc>
              </a:tr>
            </a:tbl>
          </a:graphicData>
        </a:graphic>
      </p:graphicFrame>
      <p:pic>
        <p:nvPicPr>
          <p:cNvPr id="3" name="图片 2"/>
          <p:cNvPicPr>
            <a:picLocks noChangeAspect="1"/>
          </p:cNvPicPr>
          <p:nvPr/>
        </p:nvPicPr>
        <p:blipFill>
          <a:blip r:embed="rId3"/>
          <a:stretch>
            <a:fillRect/>
          </a:stretch>
        </p:blipFill>
        <p:spPr>
          <a:xfrm>
            <a:off x="6082030" y="2226945"/>
            <a:ext cx="5774055" cy="4150360"/>
          </a:xfrm>
          <a:prstGeom prst="rect">
            <a:avLst/>
          </a:prstGeom>
        </p:spPr>
      </p:pic>
      <p:pic>
        <p:nvPicPr>
          <p:cNvPr id="32" name="图片 31"/>
          <p:cNvPicPr>
            <a:picLocks noChangeAspect="1"/>
          </p:cNvPicPr>
          <p:nvPr/>
        </p:nvPicPr>
        <p:blipFill>
          <a:blip r:embed="rId4"/>
          <a:stretch>
            <a:fillRect/>
          </a:stretch>
        </p:blipFill>
        <p:spPr>
          <a:xfrm>
            <a:off x="103505" y="2226310"/>
            <a:ext cx="5978525" cy="4150995"/>
          </a:xfrm>
          <a:prstGeom prst="rect">
            <a:avLst/>
          </a:prstGeom>
        </p:spPr>
      </p:pic>
      <p:sp>
        <p:nvSpPr>
          <p:cNvPr id="8" name="左右箭头 7"/>
          <p:cNvSpPr/>
          <p:nvPr/>
        </p:nvSpPr>
        <p:spPr>
          <a:xfrm>
            <a:off x="4643120" y="4149090"/>
            <a:ext cx="2221865" cy="935990"/>
          </a:xfrm>
          <a:prstGeom prst="leftRightArrow">
            <a:avLst/>
          </a:prstGeom>
          <a:noFill/>
          <a:ln>
            <a:solidFill>
              <a:srgbClr val="FF33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32730" y="4477385"/>
            <a:ext cx="1267460" cy="368300"/>
          </a:xfrm>
          <a:prstGeom prst="rect">
            <a:avLst/>
          </a:prstGeom>
          <a:noFill/>
        </p:spPr>
        <p:txBody>
          <a:bodyPr wrap="square" rtlCol="0">
            <a:spAutoFit/>
          </a:bodyPr>
          <a:lstStyle/>
          <a:p>
            <a:r>
              <a:rPr lang="zh-CN" altLang="en-US">
                <a:solidFill>
                  <a:srgbClr val="FF0000"/>
                </a:solidFill>
              </a:rPr>
              <a:t>制冷系统</a:t>
            </a:r>
          </a:p>
        </p:txBody>
      </p:sp>
      <p:sp>
        <p:nvSpPr>
          <p:cNvPr id="35" name="文本框 6"/>
          <p:cNvSpPr txBox="1"/>
          <p:nvPr/>
        </p:nvSpPr>
        <p:spPr>
          <a:xfrm>
            <a:off x="815658" y="3127375"/>
            <a:ext cx="1325562" cy="368300"/>
          </a:xfrm>
          <a:prstGeom prst="rect">
            <a:avLst/>
          </a:prstGeom>
          <a:noFill/>
          <a:ln w="9525">
            <a:noFill/>
          </a:ln>
        </p:spPr>
        <p:txBody>
          <a:bodyPr wrap="none" anchor="t">
            <a:spAutoFit/>
          </a:bodyPr>
          <a:lstStyle/>
          <a:p>
            <a:r>
              <a:rPr lang="zh-CN" altLang="en-US">
                <a:solidFill>
                  <a:srgbClr val="FF0000"/>
                </a:solidFill>
                <a:latin typeface="Arial" panose="020B0604020202020204" pitchFamily="34" charset="0"/>
                <a:ea typeface="宋体" panose="02010600030101010101" pitchFamily="2" charset="-122"/>
              </a:rPr>
              <a:t>加湿用湿膜</a:t>
            </a:r>
          </a:p>
        </p:txBody>
      </p:sp>
      <p:sp>
        <p:nvSpPr>
          <p:cNvPr id="36" name="椭圆形标注 35"/>
          <p:cNvSpPr/>
          <p:nvPr/>
        </p:nvSpPr>
        <p:spPr>
          <a:xfrm>
            <a:off x="434658" y="2952750"/>
            <a:ext cx="2087563" cy="719138"/>
          </a:xfrm>
          <a:prstGeom prst="wedgeEllipseCallout">
            <a:avLst>
              <a:gd name="adj1" fmla="val 61800"/>
              <a:gd name="adj2" fmla="val 97354"/>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 name="椭圆形标注 14"/>
          <p:cNvSpPr/>
          <p:nvPr/>
        </p:nvSpPr>
        <p:spPr>
          <a:xfrm rot="10800000">
            <a:off x="9788525" y="3848100"/>
            <a:ext cx="1559560" cy="544830"/>
          </a:xfrm>
          <a:prstGeom prst="wedgeEllipseCallout">
            <a:avLst>
              <a:gd name="adj1" fmla="val -36752"/>
              <a:gd name="adj2" fmla="val -85991"/>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 name="文本框 8"/>
          <p:cNvSpPr txBox="1"/>
          <p:nvPr/>
        </p:nvSpPr>
        <p:spPr>
          <a:xfrm>
            <a:off x="10066020" y="3936365"/>
            <a:ext cx="1134110" cy="368300"/>
          </a:xfrm>
          <a:prstGeom prst="rect">
            <a:avLst/>
          </a:prstGeom>
          <a:noFill/>
          <a:ln w="9525">
            <a:noFill/>
          </a:ln>
        </p:spPr>
        <p:txBody>
          <a:bodyPr wrap="square" anchor="t">
            <a:spAutoFit/>
          </a:bodyPr>
          <a:lstStyle/>
          <a:p>
            <a:r>
              <a:rPr lang="zh-CN" altLang="en-US">
                <a:solidFill>
                  <a:srgbClr val="FF0000"/>
                </a:solidFill>
                <a:latin typeface="Arial" panose="020B0604020202020204" pitchFamily="34" charset="0"/>
                <a:ea typeface="宋体" panose="02010600030101010101" pitchFamily="2" charset="-122"/>
              </a:rPr>
              <a:t>压缩机</a:t>
            </a:r>
          </a:p>
        </p:txBody>
      </p:sp>
      <p:sp>
        <p:nvSpPr>
          <p:cNvPr id="13" name="椭圆形标注 12"/>
          <p:cNvSpPr/>
          <p:nvPr/>
        </p:nvSpPr>
        <p:spPr>
          <a:xfrm>
            <a:off x="6923405" y="4300855"/>
            <a:ext cx="1757045" cy="720725"/>
          </a:xfrm>
          <a:prstGeom prst="wedgeEllipseCallout">
            <a:avLst>
              <a:gd name="adj1" fmla="val -25482"/>
              <a:gd name="adj2" fmla="val -8237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文本框 16"/>
          <p:cNvSpPr txBox="1"/>
          <p:nvPr/>
        </p:nvSpPr>
        <p:spPr>
          <a:xfrm>
            <a:off x="7352665" y="4476750"/>
            <a:ext cx="898525" cy="368300"/>
          </a:xfrm>
          <a:prstGeom prst="rect">
            <a:avLst/>
          </a:prstGeom>
          <a:noFill/>
        </p:spPr>
        <p:txBody>
          <a:bodyPr wrap="square" rtlCol="0">
            <a:spAutoFit/>
          </a:bodyPr>
          <a:lstStyle/>
          <a:p>
            <a:r>
              <a:rPr lang="zh-CN" altLang="en-US">
                <a:solidFill>
                  <a:srgbClr val="FF0000"/>
                </a:solidFill>
              </a:rPr>
              <a:t>膨胀阀</a:t>
            </a:r>
          </a:p>
        </p:txBody>
      </p:sp>
      <p:sp>
        <p:nvSpPr>
          <p:cNvPr id="25" name="线形标注 2 24"/>
          <p:cNvSpPr/>
          <p:nvPr/>
        </p:nvSpPr>
        <p:spPr>
          <a:xfrm>
            <a:off x="9158605" y="2305050"/>
            <a:ext cx="1151890" cy="647700"/>
          </a:xfrm>
          <a:prstGeom prst="borderCallout2">
            <a:avLst>
              <a:gd name="adj1" fmla="val 18750"/>
              <a:gd name="adj2" fmla="val -8333"/>
              <a:gd name="adj3" fmla="val 18750"/>
              <a:gd name="adj4" fmla="val -16667"/>
              <a:gd name="adj5" fmla="val 83333"/>
              <a:gd name="adj6" fmla="val -88533"/>
            </a:avLst>
          </a:prstGeom>
          <a:noFill/>
          <a:ln>
            <a:solidFill>
              <a:srgbClr val="FF33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线形标注 3 29"/>
          <p:cNvSpPr/>
          <p:nvPr/>
        </p:nvSpPr>
        <p:spPr>
          <a:xfrm>
            <a:off x="7972425" y="3428365"/>
            <a:ext cx="1566545" cy="647700"/>
          </a:xfrm>
          <a:prstGeom prst="borderCallout3">
            <a:avLst>
              <a:gd name="adj1" fmla="val 18750"/>
              <a:gd name="adj2" fmla="val -8333"/>
              <a:gd name="adj3" fmla="val 18750"/>
              <a:gd name="adj4" fmla="val -16667"/>
              <a:gd name="adj5" fmla="val -16764"/>
              <a:gd name="adj6" fmla="val -23794"/>
              <a:gd name="adj7" fmla="val -43137"/>
              <a:gd name="adj8" fmla="val 1952"/>
            </a:avLst>
          </a:prstGeom>
          <a:noFill/>
          <a:ln>
            <a:solidFill>
              <a:srgbClr val="FF33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8"/>
          <p:cNvSpPr txBox="1"/>
          <p:nvPr/>
        </p:nvSpPr>
        <p:spPr>
          <a:xfrm>
            <a:off x="9290050" y="2444750"/>
            <a:ext cx="1134110" cy="368300"/>
          </a:xfrm>
          <a:prstGeom prst="rect">
            <a:avLst/>
          </a:prstGeom>
          <a:noFill/>
          <a:ln w="9525">
            <a:noFill/>
          </a:ln>
        </p:spPr>
        <p:txBody>
          <a:bodyPr wrap="square" anchor="t">
            <a:spAutoFit/>
          </a:bodyPr>
          <a:lstStyle/>
          <a:p>
            <a:r>
              <a:rPr lang="zh-CN" altLang="en-US">
                <a:solidFill>
                  <a:srgbClr val="FF0000"/>
                </a:solidFill>
                <a:latin typeface="Arial" panose="020B0604020202020204" pitchFamily="34" charset="0"/>
                <a:ea typeface="宋体" panose="02010600030101010101" pitchFamily="2" charset="-122"/>
              </a:rPr>
              <a:t>冷凝器</a:t>
            </a:r>
          </a:p>
        </p:txBody>
      </p:sp>
      <p:sp>
        <p:nvSpPr>
          <p:cNvPr id="38" name="文本框 9"/>
          <p:cNvSpPr txBox="1"/>
          <p:nvPr/>
        </p:nvSpPr>
        <p:spPr>
          <a:xfrm>
            <a:off x="7901940" y="3568065"/>
            <a:ext cx="1708150" cy="368300"/>
          </a:xfrm>
          <a:prstGeom prst="rect">
            <a:avLst/>
          </a:prstGeom>
          <a:noFill/>
          <a:ln w="9525">
            <a:noFill/>
          </a:ln>
        </p:spPr>
        <p:txBody>
          <a:bodyPr wrap="square" anchor="t">
            <a:spAutoFit/>
          </a:bodyPr>
          <a:lstStyle/>
          <a:p>
            <a:r>
              <a:rPr lang="zh-CN" altLang="en-US">
                <a:solidFill>
                  <a:srgbClr val="FF0000"/>
                </a:solidFill>
                <a:latin typeface="Arial" panose="020B0604020202020204" pitchFamily="34" charset="0"/>
                <a:ea typeface="宋体" panose="02010600030101010101" pitchFamily="2" charset="-122"/>
              </a:rPr>
              <a:t>除湿用表冷器</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11</a:t>
            </a:fld>
            <a:endParaRPr lang="zh-CN" altLang="en-US" sz="1200" dirty="0">
              <a:solidFill>
                <a:schemeClr val="bg1"/>
              </a:solidFill>
            </a:endParaRPr>
          </a:p>
        </p:txBody>
      </p:sp>
      <p:sp>
        <p:nvSpPr>
          <p:cNvPr id="25603" name="TextBox 5"/>
          <p:cNvSpPr txBox="1"/>
          <p:nvPr/>
        </p:nvSpPr>
        <p:spPr>
          <a:xfrm>
            <a:off x="1703388" y="404813"/>
            <a:ext cx="8856662" cy="460375"/>
          </a:xfrm>
          <a:prstGeom prst="rect">
            <a:avLst/>
          </a:prstGeom>
          <a:noFill/>
          <a:ln w="9525">
            <a:noFill/>
          </a:ln>
        </p:spPr>
        <p:txBody>
          <a:bodyPr>
            <a:spAutoFit/>
          </a:bodyPr>
          <a:lstStyle/>
          <a:p>
            <a:r>
              <a:rPr lang="zh-CN" altLang="en-US" sz="2400" b="1" dirty="0">
                <a:solidFill>
                  <a:schemeClr val="accent1"/>
                </a:solidFill>
                <a:latin typeface="Copperplate Gothic Bold" panose="020E0705020206020404" pitchFamily="34" charset="0"/>
              </a:rPr>
              <a:t>开关机操作</a:t>
            </a:r>
          </a:p>
        </p:txBody>
      </p:sp>
      <p:graphicFrame>
        <p:nvGraphicFramePr>
          <p:cNvPr id="2" name="表格 1"/>
          <p:cNvGraphicFramePr>
            <a:graphicFrameLocks noGrp="1"/>
          </p:cNvGraphicFramePr>
          <p:nvPr/>
        </p:nvGraphicFramePr>
        <p:xfrm>
          <a:off x="263525" y="1196975"/>
          <a:ext cx="3744765" cy="4968730"/>
        </p:xfrm>
        <a:graphic>
          <a:graphicData uri="http://schemas.openxmlformats.org/drawingml/2006/table">
            <a:tbl>
              <a:tblPr firstRow="1" bandRow="1">
                <a:tableStyleId>{5C22544A-7EE6-4342-B048-85BDC9FD1C3A}</a:tableStyleId>
              </a:tblPr>
              <a:tblGrid>
                <a:gridCol w="582465"/>
                <a:gridCol w="3162300"/>
              </a:tblGrid>
              <a:tr h="1050602">
                <a:tc>
                  <a:txBody>
                    <a:bodyPr/>
                    <a:lstStyle/>
                    <a:p>
                      <a:pPr algn="ctr"/>
                      <a:r>
                        <a:rPr lang="zh-CN" altLang="en-US" sz="1600" dirty="0"/>
                        <a:t>序号</a:t>
                      </a:r>
                    </a:p>
                  </a:txBody>
                  <a:tcPr marT="45719" marB="45719" anchor="ctr"/>
                </a:tc>
                <a:tc>
                  <a:txBody>
                    <a:bodyPr/>
                    <a:lstStyle/>
                    <a:p>
                      <a:pPr algn="ctr"/>
                      <a:r>
                        <a:rPr lang="zh-CN" altLang="en-US" sz="1600" dirty="0" smtClean="0"/>
                        <a:t>开机步骤</a:t>
                      </a:r>
                      <a:endParaRPr lang="zh-CN" altLang="en-US" sz="1600" dirty="0"/>
                    </a:p>
                  </a:txBody>
                  <a:tcPr marT="45719" marB="45719" anchor="ctr"/>
                </a:tc>
              </a:tr>
              <a:tr h="1060906">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1</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点击启动，恒湿机运行</a:t>
                      </a:r>
                    </a:p>
                  </a:txBody>
                  <a:tcPr marL="9525" marR="9525" marT="9525" marB="0" anchor="ctr"/>
                </a:tc>
              </a:tr>
              <a:tr h="106108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dirty="0">
                          <a:solidFill>
                            <a:srgbClr val="000000"/>
                          </a:solidFill>
                          <a:effectLst/>
                          <a:latin typeface="微软雅黑" panose="020B0503020204020204" pitchFamily="34" charset="-122"/>
                          <a:ea typeface="微软雅黑" panose="020B0503020204020204" pitchFamily="34" charset="-122"/>
                          <a:sym typeface="+mn-ea"/>
                        </a:rPr>
                        <a:t>点击停止，恒湿机关闭</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sym typeface="+mn-ea"/>
                      </a:endParaRPr>
                    </a:p>
                    <a:p>
                      <a:pPr algn="l" fontAlgn="ctr"/>
                      <a:endPar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1060906">
                <a:tc>
                  <a:txBody>
                    <a:bodyPr/>
                    <a:lstStyle/>
                    <a:p>
                      <a:pPr marL="0" algn="ctr" defTabSz="1218565" rtl="0" eaLnBrk="1" fontAlgn="ctr" latinLnBrk="0" hangingPunct="1"/>
                      <a:r>
                        <a:rPr lang="en-US" altLang="zh-CN" sz="1600" b="0" i="0" u="none" strike="noStrike" kern="1200" dirty="0">
                          <a:solidFill>
                            <a:srgbClr val="000000"/>
                          </a:solidFill>
                          <a:effectLst/>
                          <a:latin typeface="+mn-ea"/>
                          <a:ea typeface="+mn-ea"/>
                          <a:cs typeface="+mn-cs"/>
                        </a:rPr>
                        <a:t>3</a:t>
                      </a: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本地远程状态选择为本地状态</a:t>
                      </a:r>
                    </a:p>
                  </a:txBody>
                  <a:tcPr marL="9525" marR="9525" marT="9525" marB="0" anchor="ctr"/>
                </a:tc>
              </a:tr>
              <a:tr h="735231">
                <a:tc>
                  <a:txBody>
                    <a:bodyPr/>
                    <a:lstStyle/>
                    <a:p>
                      <a:pPr marL="0" algn="ctr" defTabSz="1218565" rtl="0" eaLnBrk="1" fontAlgn="ctr" latinLnBrk="0" hangingPunct="1"/>
                      <a:r>
                        <a:rPr lang="en-US" altLang="zh-CN" sz="1600" b="0" i="0" u="none" strike="noStrike" kern="1200" dirty="0">
                          <a:solidFill>
                            <a:srgbClr val="000000"/>
                          </a:solidFill>
                          <a:effectLst/>
                          <a:latin typeface="+mn-ea"/>
                          <a:ea typeface="+mn-ea"/>
                          <a:cs typeface="+mn-cs"/>
                        </a:rPr>
                        <a:t>4</a:t>
                      </a: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手动自动状态选择为自动</a:t>
                      </a:r>
                    </a:p>
                  </a:txBody>
                  <a:tcPr marL="9525" marR="9525" marT="9525" marB="0" anchor="ctr"/>
                </a:tc>
              </a:tr>
            </a:tbl>
          </a:graphicData>
        </a:graphic>
      </p:graphicFrame>
      <p:sp>
        <p:nvSpPr>
          <p:cNvPr id="7" name="矩形 6"/>
          <p:cNvSpPr/>
          <p:nvPr/>
        </p:nvSpPr>
        <p:spPr>
          <a:xfrm>
            <a:off x="5808663" y="3284538"/>
            <a:ext cx="1511300" cy="7207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pic>
        <p:nvPicPr>
          <p:cNvPr id="3" name="图片 -2147482622"/>
          <p:cNvPicPr>
            <a:picLocks noChangeAspect="1"/>
          </p:cNvPicPr>
          <p:nvPr/>
        </p:nvPicPr>
        <p:blipFill>
          <a:blip r:embed="rId3"/>
          <a:stretch>
            <a:fillRect/>
          </a:stretch>
        </p:blipFill>
        <p:spPr>
          <a:xfrm>
            <a:off x="4008120" y="1203325"/>
            <a:ext cx="5957570" cy="4968240"/>
          </a:xfrm>
          <a:prstGeom prst="rect">
            <a:avLst/>
          </a:prstGeom>
          <a:noFill/>
          <a:ln w="9525">
            <a:noFill/>
          </a:ln>
        </p:spPr>
      </p:pic>
      <p:sp>
        <p:nvSpPr>
          <p:cNvPr id="5" name="矩形 4"/>
          <p:cNvSpPr/>
          <p:nvPr/>
        </p:nvSpPr>
        <p:spPr>
          <a:xfrm>
            <a:off x="4161790" y="5316855"/>
            <a:ext cx="3959860" cy="636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6" name="文本框 5"/>
          <p:cNvSpPr txBox="1"/>
          <p:nvPr/>
        </p:nvSpPr>
        <p:spPr>
          <a:xfrm>
            <a:off x="7910195" y="2426970"/>
            <a:ext cx="1064260" cy="306705"/>
          </a:xfrm>
          <a:prstGeom prst="rect">
            <a:avLst/>
          </a:prstGeom>
          <a:solidFill>
            <a:srgbClr val="00FFFF"/>
          </a:solidFill>
        </p:spPr>
        <p:txBody>
          <a:bodyPr wrap="square" rtlCol="0">
            <a:spAutoFit/>
          </a:bodyPr>
          <a:lstStyle/>
          <a:p>
            <a:pPr algn="ctr"/>
            <a:r>
              <a:rPr lang="zh-CN" altLang="en-US" sz="1400">
                <a:solidFill>
                  <a:schemeClr val="tx1"/>
                </a:solidFill>
                <a:latin typeface="+mj-ea"/>
                <a:ea typeface="+mj-ea"/>
              </a:rPr>
              <a:t>一号风机</a:t>
            </a:r>
          </a:p>
        </p:txBody>
      </p:sp>
      <p:sp>
        <p:nvSpPr>
          <p:cNvPr id="8" name="文本框 7"/>
          <p:cNvSpPr txBox="1"/>
          <p:nvPr/>
        </p:nvSpPr>
        <p:spPr>
          <a:xfrm>
            <a:off x="7883525" y="3207385"/>
            <a:ext cx="1090930" cy="306705"/>
          </a:xfrm>
          <a:prstGeom prst="rect">
            <a:avLst/>
          </a:prstGeom>
          <a:solidFill>
            <a:srgbClr val="00FFFF"/>
          </a:solidFill>
        </p:spPr>
        <p:txBody>
          <a:bodyPr wrap="square" rtlCol="0">
            <a:spAutoFit/>
          </a:bodyPr>
          <a:lstStyle/>
          <a:p>
            <a:pPr algn="ctr"/>
            <a:r>
              <a:rPr lang="zh-CN" altLang="en-US" sz="1400">
                <a:latin typeface="+mn-ea"/>
                <a:ea typeface="+mn-ea"/>
              </a:rPr>
              <a:t>二号风机</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12</a:t>
            </a:fld>
            <a:endParaRPr lang="zh-CN" altLang="en-US" sz="1200" dirty="0">
              <a:solidFill>
                <a:schemeClr val="bg1"/>
              </a:solidFill>
            </a:endParaRPr>
          </a:p>
        </p:txBody>
      </p:sp>
      <p:cxnSp>
        <p:nvCxnSpPr>
          <p:cNvPr id="34" name="直接连接符 33"/>
          <p:cNvCxnSpPr/>
          <p:nvPr/>
        </p:nvCxnSpPr>
        <p:spPr>
          <a:xfrm>
            <a:off x="5159489" y="14811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39" y="17192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39" y="123190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89" y="14811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39" y="17192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39" y="151765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89" y="130492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5850" name="组合 11"/>
          <p:cNvGrpSpPr/>
          <p:nvPr/>
        </p:nvGrpSpPr>
        <p:grpSpPr>
          <a:xfrm>
            <a:off x="1919288" y="1052513"/>
            <a:ext cx="7775575" cy="811212"/>
            <a:chOff x="3504874" y="1353111"/>
            <a:chExt cx="5182251" cy="1057946"/>
          </a:xfrm>
        </p:grpSpPr>
        <p:sp>
          <p:nvSpPr>
            <p:cNvPr id="2" name="矩形 1"/>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3"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5886"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35887" name="TextBox 42"/>
            <p:cNvSpPr txBox="1"/>
            <p:nvPr/>
          </p:nvSpPr>
          <p:spPr>
            <a:xfrm>
              <a:off x="5269496" y="1716282"/>
              <a:ext cx="3416854"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培训目标及培训要求</a:t>
              </a:r>
            </a:p>
          </p:txBody>
        </p:sp>
      </p:grpSp>
      <p:grpSp>
        <p:nvGrpSpPr>
          <p:cNvPr id="35851" name="组合 16"/>
          <p:cNvGrpSpPr/>
          <p:nvPr/>
        </p:nvGrpSpPr>
        <p:grpSpPr>
          <a:xfrm>
            <a:off x="1919288" y="2781300"/>
            <a:ext cx="7775575" cy="811213"/>
            <a:chOff x="3504874" y="2510154"/>
            <a:chExt cx="5182252" cy="1057946"/>
          </a:xfrm>
        </p:grpSpPr>
        <p:sp>
          <p:nvSpPr>
            <p:cNvPr id="4" name="矩形 3"/>
            <p:cNvSpPr/>
            <p:nvPr/>
          </p:nvSpPr>
          <p:spPr>
            <a:xfrm>
              <a:off x="5108854" y="2510154"/>
              <a:ext cx="3578272"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矩形 29"/>
            <p:cNvSpPr/>
            <p:nvPr/>
          </p:nvSpPr>
          <p:spPr>
            <a:xfrm>
              <a:off x="3504874" y="2510154"/>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5882" name="TextBox 80"/>
            <p:cNvSpPr txBox="1"/>
            <p:nvPr/>
          </p:nvSpPr>
          <p:spPr>
            <a:xfrm>
              <a:off x="3744450" y="2670391"/>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35883" name="TextBox 81"/>
            <p:cNvSpPr txBox="1"/>
            <p:nvPr/>
          </p:nvSpPr>
          <p:spPr>
            <a:xfrm>
              <a:off x="5269499" y="2873327"/>
              <a:ext cx="1162874" cy="441526"/>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开机及关机操作</a:t>
              </a:r>
            </a:p>
          </p:txBody>
        </p:sp>
      </p:grpSp>
      <p:grpSp>
        <p:nvGrpSpPr>
          <p:cNvPr id="35861" name="组合 11"/>
          <p:cNvGrpSpPr/>
          <p:nvPr/>
        </p:nvGrpSpPr>
        <p:grpSpPr>
          <a:xfrm>
            <a:off x="1919288" y="1916113"/>
            <a:ext cx="7775575" cy="811212"/>
            <a:chOff x="3504874" y="1353111"/>
            <a:chExt cx="5182251" cy="1057946"/>
          </a:xfrm>
        </p:grpSpPr>
        <p:sp>
          <p:nvSpPr>
            <p:cNvPr id="42" name="矩形 41"/>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43"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5866"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35867" name="TextBox 42"/>
            <p:cNvSpPr txBox="1"/>
            <p:nvPr/>
          </p:nvSpPr>
          <p:spPr>
            <a:xfrm>
              <a:off x="5269496" y="1716282"/>
              <a:ext cx="3416854"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冷机面板介绍</a:t>
              </a:r>
            </a:p>
          </p:txBody>
        </p:sp>
      </p:grpSp>
      <p:grpSp>
        <p:nvGrpSpPr>
          <p:cNvPr id="35852" name="组合 21"/>
          <p:cNvGrpSpPr/>
          <p:nvPr/>
        </p:nvGrpSpPr>
        <p:grpSpPr>
          <a:xfrm>
            <a:off x="1918335" y="3592830"/>
            <a:ext cx="7776210" cy="863600"/>
            <a:chOff x="3504874" y="3599291"/>
            <a:chExt cx="5182251" cy="1126267"/>
          </a:xfrm>
        </p:grpSpPr>
        <p:sp>
          <p:nvSpPr>
            <p:cNvPr id="6" name="矩形 5"/>
            <p:cNvSpPr/>
            <p:nvPr/>
          </p:nvSpPr>
          <p:spPr>
            <a:xfrm>
              <a:off x="5108854" y="3667198"/>
              <a:ext cx="3578271" cy="1057946"/>
            </a:xfrm>
            <a:prstGeom prst="rect">
              <a:avLst/>
            </a:prstGeom>
            <a:solidFill>
              <a:schemeClr val="tx1">
                <a:lumMod val="50000"/>
                <a:lumOff val="50000"/>
              </a:schemeClr>
            </a:solidFill>
            <a:ln w="3175">
              <a:solidFill>
                <a:schemeClr val="accent1"/>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35878" name="TextBox 89"/>
            <p:cNvSpPr txBox="1"/>
            <p:nvPr/>
          </p:nvSpPr>
          <p:spPr>
            <a:xfrm>
              <a:off x="3736212" y="3823879"/>
              <a:ext cx="616706" cy="761058"/>
            </a:xfrm>
            <a:prstGeom prst="rect">
              <a:avLst/>
            </a:prstGeom>
            <a:noFill/>
            <a:ln w="9525">
              <a:solidFill>
                <a:schemeClr val="accent1"/>
              </a:solidFill>
            </a:ln>
          </p:spPr>
          <p:txBody>
            <a:bodyPr anchor="ctr" anchorCtr="1">
              <a:spAutoFit/>
            </a:bodyPr>
            <a:lstStyle/>
            <a:p>
              <a:pPr algn="ctr"/>
              <a:r>
                <a:rPr lang="en-US" altLang="zh-CN" sz="3200" dirty="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35879" name="TextBox 90"/>
            <p:cNvSpPr/>
            <p:nvPr/>
          </p:nvSpPr>
          <p:spPr>
            <a:xfrm>
              <a:off x="5108854" y="3599291"/>
              <a:ext cx="3577848" cy="1126267"/>
            </a:xfrm>
            <a:prstGeom prst="rect">
              <a:avLst/>
            </a:prstGeom>
            <a:solidFill>
              <a:schemeClr val="accent1"/>
            </a:solidFill>
            <a:ln w="3175">
              <a:solidFill>
                <a:schemeClr val="accent1"/>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l">
                <a:spcBef>
                  <a:spcPts val="0"/>
                </a:spcBef>
                <a:buClrTx/>
                <a:buSzTx/>
              </a:pPr>
              <a:r>
                <a:rPr lang="en-US" altLang="zh-CN" sz="1600" b="1" dirty="0">
                  <a:solidFill>
                    <a:schemeClr val="bg1"/>
                  </a:solidFill>
                  <a:latin typeface="Copperplate Gothic Bold" panose="020E0705020206020404" pitchFamily="34" charset="0"/>
                  <a:ea typeface="微软雅黑" panose="020B0503020204020204" pitchFamily="34" charset="-122"/>
                  <a:sym typeface="+mn-ea"/>
                </a:rPr>
                <a:t>     </a:t>
              </a:r>
              <a:r>
                <a:rPr lang="zh-CN" altLang="en-US" sz="1600" b="1" dirty="0">
                  <a:solidFill>
                    <a:schemeClr val="bg1"/>
                  </a:solidFill>
                  <a:latin typeface="Copperplate Gothic Bold" panose="020E0705020206020404" pitchFamily="34" charset="0"/>
                  <a:ea typeface="微软雅黑" panose="020B0503020204020204" pitchFamily="34" charset="-122"/>
                  <a:sym typeface="+mn-ea"/>
                </a:rPr>
                <a:t>机组参数设定</a:t>
              </a:r>
            </a:p>
          </p:txBody>
        </p:sp>
        <p:sp>
          <p:nvSpPr>
            <p:cNvPr id="9" name="矩形 29"/>
            <p:cNvSpPr/>
            <p:nvPr/>
          </p:nvSpPr>
          <p:spPr>
            <a:xfrm>
              <a:off x="3504874" y="3667198"/>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矩形 11"/>
          <p:cNvSpPr/>
          <p:nvPr/>
        </p:nvSpPr>
        <p:spPr>
          <a:xfrm>
            <a:off x="4325938" y="4508500"/>
            <a:ext cx="5368925" cy="809625"/>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矩形 29"/>
          <p:cNvSpPr/>
          <p:nvPr/>
        </p:nvSpPr>
        <p:spPr>
          <a:xfrm>
            <a:off x="1919288" y="4508500"/>
            <a:ext cx="2647950" cy="809625"/>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514" name="TextBox 89"/>
          <p:cNvSpPr txBox="1"/>
          <p:nvPr/>
        </p:nvSpPr>
        <p:spPr>
          <a:xfrm>
            <a:off x="2280497" y="4627400"/>
            <a:ext cx="925321" cy="584433"/>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20515" name="TextBox 90"/>
          <p:cNvSpPr txBox="1"/>
          <p:nvPr/>
        </p:nvSpPr>
        <p:spPr>
          <a:xfrm>
            <a:off x="4566974" y="4786428"/>
            <a:ext cx="5127889" cy="338554"/>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工作状态查看</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13</a:t>
            </a:fld>
            <a:endParaRPr lang="zh-CN" altLang="en-US" sz="1200" dirty="0">
              <a:solidFill>
                <a:schemeClr val="bg1"/>
              </a:solidFill>
            </a:endParaRPr>
          </a:p>
        </p:txBody>
      </p:sp>
      <p:sp>
        <p:nvSpPr>
          <p:cNvPr id="28675" name="TextBox 5"/>
          <p:cNvSpPr txBox="1"/>
          <p:nvPr/>
        </p:nvSpPr>
        <p:spPr>
          <a:xfrm>
            <a:off x="1703388" y="404813"/>
            <a:ext cx="8856662" cy="460375"/>
          </a:xfrm>
          <a:prstGeom prst="rect">
            <a:avLst/>
          </a:prstGeom>
          <a:noFill/>
          <a:ln w="9525">
            <a:noFill/>
          </a:ln>
        </p:spPr>
        <p:txBody>
          <a:bodyPr>
            <a:spAutoFit/>
          </a:bodyPr>
          <a:lstStyle/>
          <a:p>
            <a:r>
              <a:rPr lang="zh-CN" altLang="en-US" sz="2400" b="1" dirty="0">
                <a:solidFill>
                  <a:schemeClr val="accent1"/>
                </a:solidFill>
                <a:latin typeface="Copperplate Gothic Bold" panose="020E0705020206020404" pitchFamily="34" charset="0"/>
              </a:rPr>
              <a:t>机组参数设定</a:t>
            </a:r>
          </a:p>
        </p:txBody>
      </p:sp>
      <p:graphicFrame>
        <p:nvGraphicFramePr>
          <p:cNvPr id="4" name="表格 3"/>
          <p:cNvGraphicFramePr>
            <a:graphicFrameLocks noGrp="1"/>
          </p:cNvGraphicFramePr>
          <p:nvPr/>
        </p:nvGraphicFramePr>
        <p:xfrm>
          <a:off x="263525" y="1341755"/>
          <a:ext cx="3469005" cy="3890645"/>
        </p:xfrm>
        <a:graphic>
          <a:graphicData uri="http://schemas.openxmlformats.org/drawingml/2006/table">
            <a:tbl>
              <a:tblPr firstRow="1" bandRow="1">
                <a:tableStyleId>{5C22544A-7EE6-4342-B048-85BDC9FD1C3A}</a:tableStyleId>
              </a:tblPr>
              <a:tblGrid>
                <a:gridCol w="549910"/>
                <a:gridCol w="2919095"/>
              </a:tblGrid>
              <a:tr h="579120">
                <a:tc>
                  <a:txBody>
                    <a:bodyPr/>
                    <a:lstStyle/>
                    <a:p>
                      <a:pPr algn="ctr"/>
                      <a:r>
                        <a:rPr lang="zh-CN" altLang="en-US" sz="1600" dirty="0"/>
                        <a:t>序号</a:t>
                      </a:r>
                    </a:p>
                  </a:txBody>
                  <a:tcPr marT="45719" marB="45719" anchor="ctr"/>
                </a:tc>
                <a:tc>
                  <a:txBody>
                    <a:bodyPr/>
                    <a:lstStyle/>
                    <a:p>
                      <a:pPr algn="ctr"/>
                      <a:r>
                        <a:rPr lang="zh-CN" altLang="en-US" sz="1600" dirty="0" smtClean="0"/>
                        <a:t>恒湿机参数设定</a:t>
                      </a:r>
                    </a:p>
                  </a:txBody>
                  <a:tcPr marT="45719" marB="45719" anchor="ctr"/>
                </a:tc>
              </a:tr>
              <a:tr h="1066800">
                <a:tc>
                  <a:txBody>
                    <a:bodyPr/>
                    <a:lstStyle/>
                    <a:p>
                      <a:pPr algn="ctr"/>
                      <a:r>
                        <a:rPr lang="en-US" altLang="zh-CN" sz="1600" dirty="0" smtClean="0"/>
                        <a:t>1</a:t>
                      </a:r>
                      <a:endParaRPr lang="zh-CN" altLang="en-US" sz="1600" dirty="0"/>
                    </a:p>
                  </a:txBody>
                  <a:tcPr marT="45719" marB="45719" anchor="ctr"/>
                </a:tc>
                <a:tc>
                  <a:txBody>
                    <a:bodyPr/>
                    <a:lstStyle/>
                    <a:p>
                      <a:pPr algn="l"/>
                      <a:r>
                        <a:rPr lang="zh-CN" altLang="en-US" sz="1600" dirty="0" smtClean="0"/>
                        <a:t>点击湿度设定，根据现场机房环境湿度要求进行合理设定（</a:t>
                      </a:r>
                      <a:r>
                        <a:rPr lang="en-US" altLang="zh-CN" sz="1600" dirty="0">
                          <a:solidFill>
                            <a:srgbClr val="000000"/>
                          </a:solidFill>
                          <a:effectLst/>
                          <a:latin typeface="微软雅黑" panose="020B0503020204020204" pitchFamily="34" charset="-122"/>
                          <a:ea typeface="微软雅黑" panose="020B0503020204020204" pitchFamily="34" charset="-122"/>
                          <a:sym typeface="+mn-ea"/>
                        </a:rPr>
                        <a:t>35-55</a:t>
                      </a:r>
                      <a:r>
                        <a:rPr lang="zh-CN" altLang="en-US" sz="1600" dirty="0">
                          <a:solidFill>
                            <a:srgbClr val="000000"/>
                          </a:solidFill>
                          <a:effectLst/>
                          <a:latin typeface="微软雅黑" panose="020B0503020204020204" pitchFamily="34" charset="-122"/>
                          <a:ea typeface="微软雅黑" panose="020B0503020204020204" pitchFamily="34" charset="-122"/>
                          <a:sym typeface="+mn-ea"/>
                        </a:rPr>
                        <a:t>）</a:t>
                      </a: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sym typeface="+mn-ea"/>
                      </a:endParaRPr>
                    </a:p>
                    <a:p>
                      <a:pPr algn="l"/>
                      <a:endParaRPr lang="zh-CN" altLang="en-US" sz="1600" dirty="0" smtClean="0"/>
                    </a:p>
                  </a:txBody>
                  <a:tcPr marT="45719" marB="45719" anchor="ctr"/>
                </a:tc>
              </a:tr>
              <a:tr h="49720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marL="0" marR="0" indent="0" algn="l" defTabSz="1218565" rtl="0" eaLnBrk="1" fontAlgn="ctr" latinLnBrk="0" hangingPunct="1">
                        <a:lnSpc>
                          <a:spcPct val="100000"/>
                        </a:lnSpc>
                        <a:spcBef>
                          <a:spcPts val="0"/>
                        </a:spcBef>
                        <a:spcAft>
                          <a:spcPts val="0"/>
                        </a:spcAft>
                        <a:buClrTx/>
                        <a:buSzTx/>
                        <a:buFontTx/>
                        <a:buNone/>
                        <a:defRPr/>
                      </a:pP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除湿风机及根据现场情况进行选择</a:t>
                      </a:r>
                    </a:p>
                  </a:txBody>
                  <a:tcPr marL="9525" marR="9525" marT="9525" marB="0" anchor="ctr"/>
                </a:tc>
              </a:tr>
              <a:tr h="436880">
                <a:tc>
                  <a:txBody>
                    <a:bodyPr/>
                    <a:lstStyle/>
                    <a:p>
                      <a:pPr marL="0" algn="ctr" defTabSz="1218565" rtl="0" eaLnBrk="1" fontAlgn="ctr" latinLnBrk="0" hangingPunct="1"/>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endParaRPr lang="en-US" altLang="zh-CN"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436880">
                <a:tc>
                  <a:txBody>
                    <a:bodyPr/>
                    <a:lstStyle/>
                    <a:p>
                      <a:pPr marL="0" algn="ctr" defTabSz="1218565" rtl="0" eaLnBrk="1" fontAlgn="ctr" latinLnBrk="0" hangingPunct="1"/>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436880">
                <a:tc>
                  <a:txBody>
                    <a:bodyPr/>
                    <a:lstStyle/>
                    <a:p>
                      <a:pPr marL="0" algn="ctr" defTabSz="1218565" rtl="0" eaLnBrk="1" fontAlgn="ctr" latinLnBrk="0" hangingPunct="1"/>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436880">
                <a:tc>
                  <a:txBody>
                    <a:bodyPr/>
                    <a:lstStyle/>
                    <a:p>
                      <a:pPr marL="0" algn="ctr" defTabSz="1218565" rtl="0" eaLnBrk="1" fontAlgn="ctr" latinLnBrk="0" hangingPunct="1"/>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pic>
        <p:nvPicPr>
          <p:cNvPr id="3" name="图片 -2147482622"/>
          <p:cNvPicPr>
            <a:picLocks noChangeAspect="1"/>
          </p:cNvPicPr>
          <p:nvPr/>
        </p:nvPicPr>
        <p:blipFill>
          <a:blip r:embed="rId2"/>
          <a:stretch>
            <a:fillRect/>
          </a:stretch>
        </p:blipFill>
        <p:spPr>
          <a:xfrm>
            <a:off x="3733165" y="1341755"/>
            <a:ext cx="6233160" cy="3891280"/>
          </a:xfrm>
          <a:prstGeom prst="rect">
            <a:avLst/>
          </a:prstGeom>
          <a:noFill/>
          <a:ln w="9525">
            <a:noFill/>
          </a:ln>
        </p:spPr>
      </p:pic>
      <p:sp>
        <p:nvSpPr>
          <p:cNvPr id="6" name="矩形 5"/>
          <p:cNvSpPr/>
          <p:nvPr/>
        </p:nvSpPr>
        <p:spPr>
          <a:xfrm>
            <a:off x="5389245" y="3108960"/>
            <a:ext cx="807720" cy="4737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 name="文本框 4"/>
          <p:cNvSpPr txBox="1"/>
          <p:nvPr/>
        </p:nvSpPr>
        <p:spPr>
          <a:xfrm>
            <a:off x="7878445" y="2256790"/>
            <a:ext cx="1043305" cy="306705"/>
          </a:xfrm>
          <a:prstGeom prst="rect">
            <a:avLst/>
          </a:prstGeom>
          <a:solidFill>
            <a:srgbClr val="00FFFF"/>
          </a:solidFill>
        </p:spPr>
        <p:txBody>
          <a:bodyPr wrap="square" rtlCol="0">
            <a:spAutoFit/>
          </a:bodyPr>
          <a:lstStyle/>
          <a:p>
            <a:pPr algn="ctr"/>
            <a:r>
              <a:rPr lang="zh-CN" altLang="en-US" sz="1400"/>
              <a:t>一号风机</a:t>
            </a:r>
          </a:p>
        </p:txBody>
      </p:sp>
      <p:sp>
        <p:nvSpPr>
          <p:cNvPr id="8" name="文本框 7"/>
          <p:cNvSpPr txBox="1"/>
          <p:nvPr/>
        </p:nvSpPr>
        <p:spPr>
          <a:xfrm>
            <a:off x="7878445" y="2864485"/>
            <a:ext cx="1118235" cy="306705"/>
          </a:xfrm>
          <a:prstGeom prst="rect">
            <a:avLst/>
          </a:prstGeom>
          <a:solidFill>
            <a:srgbClr val="00FFFF"/>
          </a:solidFill>
        </p:spPr>
        <p:txBody>
          <a:bodyPr wrap="square" rtlCol="0">
            <a:spAutoFit/>
          </a:bodyPr>
          <a:lstStyle/>
          <a:p>
            <a:pPr algn="ctr"/>
            <a:r>
              <a:rPr lang="zh-CN" altLang="en-US" sz="1400"/>
              <a:t>二号风机</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14</a:t>
            </a:fld>
            <a:endParaRPr lang="zh-CN" altLang="en-US" sz="1200" dirty="0">
              <a:solidFill>
                <a:schemeClr val="bg1"/>
              </a:solidFill>
            </a:endParaRPr>
          </a:p>
        </p:txBody>
      </p:sp>
      <p:sp>
        <p:nvSpPr>
          <p:cNvPr id="28675" name="TextBox 5"/>
          <p:cNvSpPr txBox="1"/>
          <p:nvPr/>
        </p:nvSpPr>
        <p:spPr>
          <a:xfrm>
            <a:off x="1703388" y="404813"/>
            <a:ext cx="8856662" cy="460375"/>
          </a:xfrm>
          <a:prstGeom prst="rect">
            <a:avLst/>
          </a:prstGeom>
          <a:noFill/>
          <a:ln w="9525">
            <a:noFill/>
          </a:ln>
        </p:spPr>
        <p:txBody>
          <a:bodyPr>
            <a:spAutoFit/>
          </a:bodyPr>
          <a:lstStyle/>
          <a:p>
            <a:r>
              <a:rPr lang="zh-CN" altLang="en-US" sz="2400" b="1" dirty="0">
                <a:solidFill>
                  <a:schemeClr val="accent1"/>
                </a:solidFill>
                <a:latin typeface="Copperplate Gothic Bold" panose="020E0705020206020404" pitchFamily="34" charset="0"/>
              </a:rPr>
              <a:t>机组参数设定</a:t>
            </a:r>
          </a:p>
        </p:txBody>
      </p:sp>
      <p:graphicFrame>
        <p:nvGraphicFramePr>
          <p:cNvPr id="4" name="表格 3"/>
          <p:cNvGraphicFramePr>
            <a:graphicFrameLocks noGrp="1"/>
          </p:cNvGraphicFramePr>
          <p:nvPr>
            <p:extLst>
              <p:ext uri="{D42A27DB-BD31-4B8C-83A1-F6EECF244321}">
                <p14:modId xmlns:p14="http://schemas.microsoft.com/office/powerpoint/2010/main" val="2263856997"/>
              </p:ext>
            </p:extLst>
          </p:nvPr>
        </p:nvGraphicFramePr>
        <p:xfrm>
          <a:off x="263525" y="1341755"/>
          <a:ext cx="3359785" cy="3606163"/>
        </p:xfrm>
        <a:graphic>
          <a:graphicData uri="http://schemas.openxmlformats.org/drawingml/2006/table">
            <a:tbl>
              <a:tblPr firstRow="1" bandRow="1">
                <a:tableStyleId>{5C22544A-7EE6-4342-B048-85BDC9FD1C3A}</a:tableStyleId>
              </a:tblPr>
              <a:tblGrid>
                <a:gridCol w="564515"/>
                <a:gridCol w="2795270"/>
              </a:tblGrid>
              <a:tr h="579120">
                <a:tc>
                  <a:txBody>
                    <a:bodyPr/>
                    <a:lstStyle/>
                    <a:p>
                      <a:pPr algn="ctr"/>
                      <a:r>
                        <a:rPr lang="zh-CN" altLang="en-US" sz="1600" dirty="0"/>
                        <a:t>序号</a:t>
                      </a:r>
                    </a:p>
                  </a:txBody>
                  <a:tcPr marT="45719" marB="45719" anchor="ctr"/>
                </a:tc>
                <a:tc>
                  <a:txBody>
                    <a:bodyPr/>
                    <a:lstStyle/>
                    <a:p>
                      <a:pPr algn="ctr"/>
                      <a:r>
                        <a:rPr lang="zh-CN" altLang="en-US" sz="1600" dirty="0" smtClean="0"/>
                        <a:t>恒湿机参数设定</a:t>
                      </a:r>
                    </a:p>
                  </a:txBody>
                  <a:tcPr marT="45719" marB="45719" anchor="ctr"/>
                </a:tc>
              </a:tr>
              <a:tr h="1554480">
                <a:tc>
                  <a:txBody>
                    <a:bodyPr/>
                    <a:lstStyle/>
                    <a:p>
                      <a:pPr algn="ctr"/>
                      <a:r>
                        <a:rPr lang="en-US" altLang="zh-CN" sz="1600" dirty="0" smtClean="0"/>
                        <a:t>1</a:t>
                      </a:r>
                      <a:endParaRPr lang="zh-CN" altLang="en-US" sz="1600" dirty="0"/>
                    </a:p>
                  </a:txBody>
                  <a:tcPr marT="45719" marB="45719" anchor="ctr"/>
                </a:tc>
                <a:tc>
                  <a:txBody>
                    <a:bodyPr/>
                    <a:lstStyle/>
                    <a:p>
                      <a:pPr algn="l"/>
                      <a:r>
                        <a:rPr lang="zh-CN" altLang="en-US" sz="1600" dirty="0" smtClean="0">
                          <a:solidFill>
                            <a:srgbClr val="000000"/>
                          </a:solidFill>
                          <a:effectLst/>
                          <a:latin typeface="微软雅黑" panose="020B0503020204020204" pitchFamily="34" charset="-122"/>
                          <a:ea typeface="微软雅黑" panose="020B0503020204020204" pitchFamily="34" charset="-122"/>
                          <a:sym typeface="+mn-ea"/>
                        </a:rPr>
                        <a:t>自动排水设置</a:t>
                      </a:r>
                      <a:r>
                        <a:rPr lang="en-US" altLang="zh-CN" sz="1600" dirty="0" smtClean="0">
                          <a:solidFill>
                            <a:srgbClr val="000000"/>
                          </a:solidFill>
                          <a:effectLst/>
                          <a:latin typeface="微软雅黑" panose="020B0503020204020204" pitchFamily="34" charset="-122"/>
                          <a:ea typeface="微软雅黑" panose="020B0503020204020204" pitchFamily="34" charset="-122"/>
                          <a:sym typeface="+mn-ea"/>
                        </a:rPr>
                        <a:t>:</a:t>
                      </a:r>
                      <a:r>
                        <a:rPr lang="zh-CN" altLang="en-US" sz="1600" dirty="0" smtClean="0">
                          <a:solidFill>
                            <a:srgbClr val="000000"/>
                          </a:solidFill>
                          <a:effectLst/>
                          <a:latin typeface="微软雅黑" panose="020B0503020204020204" pitchFamily="34" charset="-122"/>
                          <a:ea typeface="微软雅黑" panose="020B0503020204020204" pitchFamily="34" charset="-122"/>
                          <a:sym typeface="+mn-ea"/>
                        </a:rPr>
                        <a:t>为维护循环水箱内的水清洁可以依据现场情况设定每隔几小时排几分钟水。出厂设置为4小时排5分钟。</a:t>
                      </a:r>
                      <a:endParaRPr lang="zh-CN" sz="1600" dirty="0">
                        <a:ea typeface="宋体" panose="02010600030101010101" pitchFamily="2" charset="-122"/>
                        <a:sym typeface="+mn-ea"/>
                      </a:endParaRPr>
                    </a:p>
                    <a:p>
                      <a:pPr algn="l"/>
                      <a:endParaRPr lang="zh-CN" sz="1600" dirty="0">
                        <a:ea typeface="宋体" panose="02010600030101010101" pitchFamily="2" charset="-122"/>
                        <a:sym typeface="+mn-ea"/>
                      </a:endParaRPr>
                    </a:p>
                    <a:p>
                      <a:pPr algn="l"/>
                      <a:endParaRPr lang="zh-CN" altLang="en-US" sz="1600" dirty="0" smtClean="0"/>
                    </a:p>
                  </a:txBody>
                  <a:tcPr marT="45719" marB="45719" anchor="ctr"/>
                </a:tc>
              </a:tr>
              <a:tr h="122872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marL="0" marR="0" indent="0" algn="l" defTabSz="1218565" rtl="0" eaLnBrk="1" fontAlgn="ctr" latinLnBrk="0" hangingPunct="1">
                        <a:lnSpc>
                          <a:spcPct val="100000"/>
                        </a:lnSpc>
                        <a:spcBef>
                          <a:spcPts val="0"/>
                        </a:spcBef>
                        <a:spcAft>
                          <a:spcPts val="0"/>
                        </a:spcAft>
                        <a:buClrTx/>
                        <a:buSzTx/>
                        <a:buFontTx/>
                        <a:buNone/>
                        <a:defRPr/>
                      </a:pPr>
                      <a:r>
                        <a:rPr lang="zh-CN" altLang="en-US" sz="1600" dirty="0" smtClean="0">
                          <a:solidFill>
                            <a:srgbClr val="000000"/>
                          </a:solidFill>
                          <a:effectLst/>
                          <a:latin typeface="微软雅黑" panose="020B0503020204020204" pitchFamily="34" charset="-122"/>
                          <a:ea typeface="微软雅黑" panose="020B0503020204020204" pitchFamily="34" charset="-122"/>
                          <a:sym typeface="+mn-ea"/>
                        </a:rPr>
                        <a:t>下位机地址</a:t>
                      </a:r>
                      <a:r>
                        <a:rPr lang="en-US" altLang="zh-CN" sz="1600" dirty="0" smtClean="0">
                          <a:solidFill>
                            <a:srgbClr val="000000"/>
                          </a:solidFill>
                          <a:effectLst/>
                          <a:latin typeface="微软雅黑" panose="020B0503020204020204" pitchFamily="34" charset="-122"/>
                          <a:ea typeface="微软雅黑" panose="020B0503020204020204" pitchFamily="34" charset="-122"/>
                          <a:sym typeface="+mn-ea"/>
                        </a:rPr>
                        <a:t>:</a:t>
                      </a:r>
                      <a:r>
                        <a:rPr lang="zh-CN" altLang="en-US" sz="1600" dirty="0" smtClean="0">
                          <a:solidFill>
                            <a:srgbClr val="000000"/>
                          </a:solidFill>
                          <a:effectLst/>
                          <a:latin typeface="微软雅黑" panose="020B0503020204020204" pitchFamily="34" charset="-122"/>
                          <a:ea typeface="微软雅黑" panose="020B0503020204020204" pitchFamily="34" charset="-122"/>
                          <a:sym typeface="+mn-ea"/>
                        </a:rPr>
                        <a:t>本机可以通过485接口，Modbus 协议和上位机通讯，上位机可以监控现场设备，下位机地址可以设定机器地址编号。</a:t>
                      </a:r>
                      <a:endPar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pic>
        <p:nvPicPr>
          <p:cNvPr id="2" name="图片 -2147482621"/>
          <p:cNvPicPr>
            <a:picLocks noChangeAspect="1"/>
          </p:cNvPicPr>
          <p:nvPr/>
        </p:nvPicPr>
        <p:blipFill>
          <a:blip r:embed="rId2"/>
          <a:stretch>
            <a:fillRect/>
          </a:stretch>
        </p:blipFill>
        <p:spPr>
          <a:xfrm>
            <a:off x="3623310" y="1341755"/>
            <a:ext cx="6382385" cy="3606165"/>
          </a:xfrm>
          <a:prstGeom prst="rect">
            <a:avLst/>
          </a:prstGeom>
          <a:noFill/>
          <a:ln w="9525">
            <a:noFill/>
          </a:ln>
        </p:spPr>
      </p:pic>
      <p:sp>
        <p:nvSpPr>
          <p:cNvPr id="5" name="矩形 4"/>
          <p:cNvSpPr/>
          <p:nvPr/>
        </p:nvSpPr>
        <p:spPr>
          <a:xfrm>
            <a:off x="6777355" y="2172335"/>
            <a:ext cx="858520" cy="636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7" name="矩形 6"/>
          <p:cNvSpPr/>
          <p:nvPr/>
        </p:nvSpPr>
        <p:spPr>
          <a:xfrm>
            <a:off x="6777355" y="3300730"/>
            <a:ext cx="858520" cy="636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15</a:t>
            </a:fld>
            <a:endParaRPr lang="zh-CN" altLang="en-US" sz="1200" dirty="0">
              <a:solidFill>
                <a:schemeClr val="bg1"/>
              </a:solidFill>
            </a:endParaRPr>
          </a:p>
        </p:txBody>
      </p:sp>
      <p:cxnSp>
        <p:nvCxnSpPr>
          <p:cNvPr id="34" name="直接连接符 33"/>
          <p:cNvCxnSpPr/>
          <p:nvPr/>
        </p:nvCxnSpPr>
        <p:spPr>
          <a:xfrm>
            <a:off x="5159489" y="14811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39" y="17192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39" y="123190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89" y="14811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39" y="17192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39" y="151765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89" y="130492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5850" name="组合 11"/>
          <p:cNvGrpSpPr/>
          <p:nvPr/>
        </p:nvGrpSpPr>
        <p:grpSpPr>
          <a:xfrm>
            <a:off x="1919288" y="1052513"/>
            <a:ext cx="7775575" cy="811212"/>
            <a:chOff x="3504874" y="1353111"/>
            <a:chExt cx="5182251" cy="1057946"/>
          </a:xfrm>
        </p:grpSpPr>
        <p:sp>
          <p:nvSpPr>
            <p:cNvPr id="13" name="矩形 12"/>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4"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5886"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35887" name="TextBox 42"/>
            <p:cNvSpPr txBox="1"/>
            <p:nvPr/>
          </p:nvSpPr>
          <p:spPr>
            <a:xfrm>
              <a:off x="5269496" y="1716282"/>
              <a:ext cx="3416854"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培训目标及培训要求</a:t>
              </a:r>
            </a:p>
          </p:txBody>
        </p:sp>
      </p:grpSp>
      <p:grpSp>
        <p:nvGrpSpPr>
          <p:cNvPr id="35851" name="组合 16"/>
          <p:cNvGrpSpPr/>
          <p:nvPr/>
        </p:nvGrpSpPr>
        <p:grpSpPr>
          <a:xfrm>
            <a:off x="1919288" y="2781300"/>
            <a:ext cx="7775575" cy="811213"/>
            <a:chOff x="3504874" y="2510154"/>
            <a:chExt cx="5182252" cy="1057946"/>
          </a:xfrm>
        </p:grpSpPr>
        <p:sp>
          <p:nvSpPr>
            <p:cNvPr id="18" name="矩形 17"/>
            <p:cNvSpPr/>
            <p:nvPr/>
          </p:nvSpPr>
          <p:spPr>
            <a:xfrm>
              <a:off x="5108854" y="2510154"/>
              <a:ext cx="3578272"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29"/>
            <p:cNvSpPr/>
            <p:nvPr/>
          </p:nvSpPr>
          <p:spPr>
            <a:xfrm>
              <a:off x="3504874" y="2510154"/>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5882" name="TextBox 80"/>
            <p:cNvSpPr txBox="1"/>
            <p:nvPr/>
          </p:nvSpPr>
          <p:spPr>
            <a:xfrm>
              <a:off x="3744450" y="2670391"/>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35883" name="TextBox 81"/>
            <p:cNvSpPr txBox="1"/>
            <p:nvPr/>
          </p:nvSpPr>
          <p:spPr>
            <a:xfrm>
              <a:off x="5269499" y="2873327"/>
              <a:ext cx="1162874" cy="441526"/>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开机及关机操作</a:t>
              </a:r>
            </a:p>
          </p:txBody>
        </p:sp>
      </p:grpSp>
      <p:grpSp>
        <p:nvGrpSpPr>
          <p:cNvPr id="35852" name="组合 21"/>
          <p:cNvGrpSpPr/>
          <p:nvPr/>
        </p:nvGrpSpPr>
        <p:grpSpPr>
          <a:xfrm>
            <a:off x="1919288" y="3644900"/>
            <a:ext cx="7775575" cy="811213"/>
            <a:chOff x="3504874" y="3667198"/>
            <a:chExt cx="5182251" cy="1057946"/>
          </a:xfrm>
        </p:grpSpPr>
        <p:sp>
          <p:nvSpPr>
            <p:cNvPr id="23" name="矩形 22"/>
            <p:cNvSpPr/>
            <p:nvPr/>
          </p:nvSpPr>
          <p:spPr>
            <a:xfrm>
              <a:off x="5108854" y="3667198"/>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9"/>
            <p:cNvSpPr/>
            <p:nvPr/>
          </p:nvSpPr>
          <p:spPr>
            <a:xfrm>
              <a:off x="3504874" y="3667198"/>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5878" name="TextBox 89"/>
            <p:cNvSpPr txBox="1"/>
            <p:nvPr/>
          </p:nvSpPr>
          <p:spPr>
            <a:xfrm>
              <a:off x="3736212" y="3822566"/>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35879" name="TextBox 90"/>
            <p:cNvSpPr txBox="1"/>
            <p:nvPr/>
          </p:nvSpPr>
          <p:spPr>
            <a:xfrm>
              <a:off x="5269499" y="4030369"/>
              <a:ext cx="3416852"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机组参数设定</a:t>
              </a:r>
            </a:p>
          </p:txBody>
        </p:sp>
      </p:grpSp>
      <p:grpSp>
        <p:nvGrpSpPr>
          <p:cNvPr id="35853" name="组合 26"/>
          <p:cNvGrpSpPr/>
          <p:nvPr/>
        </p:nvGrpSpPr>
        <p:grpSpPr>
          <a:xfrm>
            <a:off x="1919288" y="4508500"/>
            <a:ext cx="7775575" cy="809625"/>
            <a:chOff x="3503712" y="4819326"/>
            <a:chExt cx="5182251" cy="1057946"/>
          </a:xfrm>
        </p:grpSpPr>
        <p:sp>
          <p:nvSpPr>
            <p:cNvPr id="28" name="矩形 27"/>
            <p:cNvSpPr/>
            <p:nvPr/>
          </p:nvSpPr>
          <p:spPr>
            <a:xfrm>
              <a:off x="5107692" y="4819326"/>
              <a:ext cx="3578271"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矩形 29"/>
            <p:cNvSpPr/>
            <p:nvPr/>
          </p:nvSpPr>
          <p:spPr>
            <a:xfrm>
              <a:off x="3503712" y="4819326"/>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5874" name="TextBox 89"/>
            <p:cNvSpPr txBox="1"/>
            <p:nvPr/>
          </p:nvSpPr>
          <p:spPr>
            <a:xfrm>
              <a:off x="3744450" y="4974694"/>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35875" name="TextBox 90"/>
            <p:cNvSpPr txBox="1"/>
            <p:nvPr/>
          </p:nvSpPr>
          <p:spPr>
            <a:xfrm>
              <a:off x="5268337" y="5182498"/>
              <a:ext cx="3417626" cy="442392"/>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工作状态查看</a:t>
              </a:r>
            </a:p>
          </p:txBody>
        </p:sp>
      </p:grpSp>
      <p:sp>
        <p:nvSpPr>
          <p:cNvPr id="35855" name="TextBox 81"/>
          <p:cNvSpPr txBox="1"/>
          <p:nvPr/>
        </p:nvSpPr>
        <p:spPr>
          <a:xfrm>
            <a:off x="6311900" y="2133600"/>
            <a:ext cx="2447925" cy="338138"/>
          </a:xfrm>
          <a:prstGeom prst="rect">
            <a:avLst/>
          </a:prstGeom>
          <a:noFill/>
          <a:ln w="9525">
            <a:noFill/>
          </a:ln>
        </p:spPr>
        <p:txBody>
          <a:bodyPr>
            <a:spAutoFit/>
          </a:bodyPr>
          <a:lstStyle/>
          <a:p>
            <a:r>
              <a:rPr lang="en-US" altLang="zh-CN" sz="1600" b="1" dirty="0">
                <a:solidFill>
                  <a:schemeClr val="bg1"/>
                </a:solidFill>
                <a:latin typeface="Copperplate Gothic Bold" panose="020E0705020206020404" pitchFamily="34" charset="0"/>
              </a:rPr>
              <a:t>1</a:t>
            </a:r>
            <a:r>
              <a:rPr lang="zh-CN" altLang="en-US" sz="1600" b="1" dirty="0">
                <a:solidFill>
                  <a:schemeClr val="bg1"/>
                </a:solidFill>
                <a:latin typeface="Copperplate Gothic Bold" panose="020E0705020206020404" pitchFamily="34" charset="0"/>
              </a:rPr>
              <a:t>、开机及关机本地操作</a:t>
            </a:r>
          </a:p>
        </p:txBody>
      </p:sp>
      <p:sp>
        <p:nvSpPr>
          <p:cNvPr id="35856" name="TextBox 81"/>
          <p:cNvSpPr txBox="1"/>
          <p:nvPr/>
        </p:nvSpPr>
        <p:spPr>
          <a:xfrm>
            <a:off x="6311900" y="2492375"/>
            <a:ext cx="2447925" cy="339725"/>
          </a:xfrm>
          <a:prstGeom prst="rect">
            <a:avLst/>
          </a:prstGeom>
          <a:noFill/>
          <a:ln w="9525">
            <a:noFill/>
          </a:ln>
        </p:spPr>
        <p:txBody>
          <a:bodyPr>
            <a:spAutoFit/>
          </a:bodyPr>
          <a:lstStyle/>
          <a:p>
            <a:r>
              <a:rPr lang="en-US" altLang="zh-CN" sz="1600" b="1" dirty="0">
                <a:solidFill>
                  <a:schemeClr val="bg1"/>
                </a:solidFill>
                <a:latin typeface="Copperplate Gothic Bold" panose="020E0705020206020404" pitchFamily="34" charset="0"/>
              </a:rPr>
              <a:t>2</a:t>
            </a:r>
            <a:r>
              <a:rPr lang="zh-CN" altLang="en-US" sz="1600" b="1" dirty="0">
                <a:solidFill>
                  <a:schemeClr val="bg1"/>
                </a:solidFill>
                <a:latin typeface="Copperplate Gothic Bold" panose="020E0705020206020404" pitchFamily="34" charset="0"/>
              </a:rPr>
              <a:t>、开机及关机</a:t>
            </a:r>
            <a:r>
              <a:rPr lang="en-US" altLang="zh-CN" sz="1600" b="1" dirty="0">
                <a:solidFill>
                  <a:schemeClr val="bg1"/>
                </a:solidFill>
                <a:latin typeface="Copperplate Gothic Bold" panose="020E0705020206020404" pitchFamily="34" charset="0"/>
              </a:rPr>
              <a:t>BA</a:t>
            </a:r>
            <a:r>
              <a:rPr lang="zh-CN" altLang="en-US" sz="1600" b="1" dirty="0">
                <a:solidFill>
                  <a:schemeClr val="bg1"/>
                </a:solidFill>
                <a:latin typeface="Copperplate Gothic Bold" panose="020E0705020206020404" pitchFamily="34" charset="0"/>
              </a:rPr>
              <a:t>操作</a:t>
            </a:r>
          </a:p>
        </p:txBody>
      </p:sp>
      <p:grpSp>
        <p:nvGrpSpPr>
          <p:cNvPr id="35861" name="组合 11"/>
          <p:cNvGrpSpPr/>
          <p:nvPr/>
        </p:nvGrpSpPr>
        <p:grpSpPr>
          <a:xfrm>
            <a:off x="1919288" y="1916113"/>
            <a:ext cx="7775575" cy="811212"/>
            <a:chOff x="3504874" y="1353111"/>
            <a:chExt cx="5182251" cy="1057946"/>
          </a:xfrm>
        </p:grpSpPr>
        <p:sp>
          <p:nvSpPr>
            <p:cNvPr id="42" name="矩形 41"/>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43"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5866"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35867" name="TextBox 42"/>
            <p:cNvSpPr txBox="1"/>
            <p:nvPr/>
          </p:nvSpPr>
          <p:spPr>
            <a:xfrm>
              <a:off x="5269496" y="1716282"/>
              <a:ext cx="3416854"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冷机面板介绍</a:t>
              </a:r>
            </a:p>
          </p:txBody>
        </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16</a:t>
            </a:fld>
            <a:endParaRPr lang="zh-CN" altLang="en-US" sz="1200" dirty="0">
              <a:solidFill>
                <a:schemeClr val="bg1"/>
              </a:solidFill>
            </a:endParaRPr>
          </a:p>
        </p:txBody>
      </p:sp>
      <p:sp>
        <p:nvSpPr>
          <p:cNvPr id="37891" name="TextBox 5"/>
          <p:cNvSpPr txBox="1"/>
          <p:nvPr/>
        </p:nvSpPr>
        <p:spPr>
          <a:xfrm>
            <a:off x="1703388" y="404813"/>
            <a:ext cx="8856662" cy="460375"/>
          </a:xfrm>
          <a:prstGeom prst="rect">
            <a:avLst/>
          </a:prstGeom>
          <a:noFill/>
          <a:ln w="9525">
            <a:noFill/>
          </a:ln>
        </p:spPr>
        <p:txBody>
          <a:bodyPr>
            <a:spAutoFit/>
          </a:bodyPr>
          <a:lstStyle/>
          <a:p>
            <a:r>
              <a:rPr lang="zh-CN" altLang="en-US" sz="2400" b="1" dirty="0">
                <a:solidFill>
                  <a:schemeClr val="accent1"/>
                </a:solidFill>
                <a:latin typeface="Copperplate Gothic Bold" panose="020E0705020206020404" pitchFamily="34" charset="0"/>
              </a:rPr>
              <a:t>恒湿机工作状态查看</a:t>
            </a:r>
          </a:p>
        </p:txBody>
      </p:sp>
      <p:graphicFrame>
        <p:nvGraphicFramePr>
          <p:cNvPr id="5" name="表格 4"/>
          <p:cNvGraphicFramePr>
            <a:graphicFrameLocks noGrp="1"/>
          </p:cNvGraphicFramePr>
          <p:nvPr/>
        </p:nvGraphicFramePr>
        <p:xfrm>
          <a:off x="0" y="1268730"/>
          <a:ext cx="3888740" cy="2143760"/>
        </p:xfrm>
        <a:graphic>
          <a:graphicData uri="http://schemas.openxmlformats.org/drawingml/2006/table">
            <a:tbl>
              <a:tblPr firstRow="1" bandRow="1">
                <a:tableStyleId>{5C22544A-7EE6-4342-B048-85BDC9FD1C3A}</a:tableStyleId>
              </a:tblPr>
              <a:tblGrid>
                <a:gridCol w="1800225"/>
                <a:gridCol w="2088515"/>
              </a:tblGrid>
              <a:tr h="472440">
                <a:tc>
                  <a:txBody>
                    <a:bodyPr/>
                    <a:lstStyle/>
                    <a:p>
                      <a:r>
                        <a:rPr lang="zh-CN" altLang="en-US" sz="1600" dirty="0" smtClean="0"/>
                        <a:t>恒湿机机</a:t>
                      </a:r>
                      <a:endParaRPr lang="zh-CN" altLang="en-US" sz="1600" dirty="0"/>
                    </a:p>
                  </a:txBody>
                  <a:tcPr/>
                </a:tc>
                <a:tc>
                  <a:txBody>
                    <a:bodyPr/>
                    <a:lstStyle/>
                    <a:p>
                      <a:r>
                        <a:rPr lang="zh-CN" altLang="en-US" sz="1600" dirty="0" smtClean="0"/>
                        <a:t>正常范围</a:t>
                      </a:r>
                      <a:endParaRPr lang="zh-CN" altLang="en-US" sz="1600" dirty="0"/>
                    </a:p>
                  </a:txBody>
                  <a:tcPr/>
                </a:tc>
              </a:tr>
              <a:tr h="472440">
                <a:tc>
                  <a:txBody>
                    <a:bodyPr/>
                    <a:lstStyle/>
                    <a:p>
                      <a:r>
                        <a:rPr lang="zh-CN" altLang="en-US" sz="1600" dirty="0" smtClean="0"/>
                        <a:t>湿度设定值</a:t>
                      </a:r>
                      <a:endParaRPr lang="zh-CN" altLang="en-US" sz="1600" dirty="0"/>
                    </a:p>
                  </a:txBody>
                  <a:tcPr/>
                </a:tc>
                <a:tc>
                  <a:txBody>
                    <a:bodyPr/>
                    <a:lstStyle/>
                    <a:p>
                      <a:pPr algn="l" fontAlgn="ctr"/>
                      <a:r>
                        <a:rPr lang="en-US" altLang="zh-CN" sz="1600" dirty="0">
                          <a:solidFill>
                            <a:srgbClr val="000000"/>
                          </a:solidFill>
                          <a:effectLst/>
                          <a:latin typeface="微软雅黑" panose="020B0503020204020204" pitchFamily="34" charset="-122"/>
                          <a:ea typeface="微软雅黑" panose="020B0503020204020204" pitchFamily="34" charset="-122"/>
                          <a:sym typeface="+mn-ea"/>
                        </a:rPr>
                        <a:t>35-55</a:t>
                      </a:r>
                      <a:r>
                        <a:rPr lang="en-US" altLang="zh-CN" sz="1600" dirty="0" smtClean="0">
                          <a:sym typeface="+mn-ea"/>
                        </a:rPr>
                        <a:t>%</a:t>
                      </a:r>
                      <a:endParaRPr lang="en-US" sz="1600" dirty="0"/>
                    </a:p>
                  </a:txBody>
                  <a:tcPr/>
                </a:tc>
              </a:tr>
              <a:tr h="472440">
                <a:tc>
                  <a:txBody>
                    <a:bodyPr/>
                    <a:lstStyle/>
                    <a:p>
                      <a:endParaRPr lang="zh-CN" altLang="en-US" sz="1600" dirty="0"/>
                    </a:p>
                  </a:txBody>
                  <a:tcPr/>
                </a:tc>
                <a:tc>
                  <a:txBody>
                    <a:bodyPr/>
                    <a:lstStyle/>
                    <a:p>
                      <a:r>
                        <a:rPr lang="zh-CN" altLang="en-US" sz="1600" dirty="0"/>
                        <a:t>加湿状态下循环泵会开启运行</a:t>
                      </a:r>
                    </a:p>
                  </a:txBody>
                  <a:tcPr/>
                </a:tc>
              </a:tr>
              <a:tr h="619760">
                <a:tc>
                  <a:txBody>
                    <a:bodyPr/>
                    <a:lstStyle/>
                    <a:p>
                      <a:endParaRPr lang="zh-CN" altLang="en-US" sz="1600" dirty="0"/>
                    </a:p>
                  </a:txBody>
                  <a:tcPr/>
                </a:tc>
                <a:tc>
                  <a:txBody>
                    <a:bodyPr/>
                    <a:lstStyle/>
                    <a:p>
                      <a:r>
                        <a:rPr lang="zh-CN" altLang="en-US" sz="1600" dirty="0"/>
                        <a:t>除湿状态下压缩机会开启运行</a:t>
                      </a:r>
                    </a:p>
                  </a:txBody>
                  <a:tcPr/>
                </a:tc>
              </a:tr>
            </a:tbl>
          </a:graphicData>
        </a:graphic>
      </p:graphicFrame>
      <p:pic>
        <p:nvPicPr>
          <p:cNvPr id="3" name="图片 -2147482622"/>
          <p:cNvPicPr>
            <a:picLocks noChangeAspect="1"/>
          </p:cNvPicPr>
          <p:nvPr/>
        </p:nvPicPr>
        <p:blipFill>
          <a:blip r:embed="rId2"/>
          <a:stretch>
            <a:fillRect/>
          </a:stretch>
        </p:blipFill>
        <p:spPr>
          <a:xfrm>
            <a:off x="3888740" y="1268730"/>
            <a:ext cx="6343015" cy="3813810"/>
          </a:xfrm>
          <a:prstGeom prst="rect">
            <a:avLst/>
          </a:prstGeom>
          <a:noFill/>
          <a:ln w="9525">
            <a:noFill/>
          </a:ln>
        </p:spPr>
      </p:pic>
      <p:sp>
        <p:nvSpPr>
          <p:cNvPr id="9" name="文本框 8"/>
          <p:cNvSpPr txBox="1"/>
          <p:nvPr/>
        </p:nvSpPr>
        <p:spPr>
          <a:xfrm>
            <a:off x="8118475" y="2186940"/>
            <a:ext cx="1071880" cy="306705"/>
          </a:xfrm>
          <a:prstGeom prst="rect">
            <a:avLst/>
          </a:prstGeom>
          <a:solidFill>
            <a:srgbClr val="00FFFF"/>
          </a:solidFill>
        </p:spPr>
        <p:txBody>
          <a:bodyPr wrap="square" rtlCol="0">
            <a:spAutoFit/>
          </a:bodyPr>
          <a:lstStyle/>
          <a:p>
            <a:pPr algn="ctr"/>
            <a:r>
              <a:rPr lang="zh-CN" altLang="en-US" sz="1400"/>
              <a:t>一号风机</a:t>
            </a:r>
          </a:p>
        </p:txBody>
      </p:sp>
      <p:sp>
        <p:nvSpPr>
          <p:cNvPr id="2" name="文本框 1"/>
          <p:cNvSpPr txBox="1"/>
          <p:nvPr/>
        </p:nvSpPr>
        <p:spPr>
          <a:xfrm>
            <a:off x="8118475" y="2761615"/>
            <a:ext cx="1071880" cy="306705"/>
          </a:xfrm>
          <a:prstGeom prst="rect">
            <a:avLst/>
          </a:prstGeom>
          <a:solidFill>
            <a:srgbClr val="00FFFF"/>
          </a:solidFill>
        </p:spPr>
        <p:txBody>
          <a:bodyPr wrap="square" rtlCol="0">
            <a:spAutoFit/>
          </a:bodyPr>
          <a:lstStyle/>
          <a:p>
            <a:pPr algn="ctr"/>
            <a:r>
              <a:rPr lang="zh-CN" altLang="en-US" sz="1400"/>
              <a:t>二号风机</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1</a:t>
            </a:fld>
            <a:endParaRPr lang="zh-CN" altLang="en-US" sz="1200" dirty="0">
              <a:solidFill>
                <a:schemeClr val="bg1"/>
              </a:solidFill>
            </a:endParaRPr>
          </a:p>
        </p:txBody>
      </p:sp>
      <p:cxnSp>
        <p:nvCxnSpPr>
          <p:cNvPr id="34" name="直接连接符 33"/>
          <p:cNvCxnSpPr/>
          <p:nvPr/>
        </p:nvCxnSpPr>
        <p:spPr>
          <a:xfrm>
            <a:off x="5159489" y="14811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39" y="17192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39" y="123190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89" y="14811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39" y="17192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39" y="151765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89" y="130492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298" name="组合 11"/>
          <p:cNvGrpSpPr/>
          <p:nvPr/>
        </p:nvGrpSpPr>
        <p:grpSpPr>
          <a:xfrm>
            <a:off x="1919288" y="1052513"/>
            <a:ext cx="7775575" cy="811212"/>
            <a:chOff x="3504874" y="1353111"/>
            <a:chExt cx="5182251" cy="1057946"/>
          </a:xfrm>
        </p:grpSpPr>
        <p:sp>
          <p:nvSpPr>
            <p:cNvPr id="13" name="矩形 12"/>
            <p:cNvSpPr/>
            <p:nvPr/>
          </p:nvSpPr>
          <p:spPr>
            <a:xfrm>
              <a:off x="5108854" y="1353111"/>
              <a:ext cx="3578271"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4"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2334"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2335" name="TextBox 42"/>
            <p:cNvSpPr txBox="1"/>
            <p:nvPr/>
          </p:nvSpPr>
          <p:spPr>
            <a:xfrm>
              <a:off x="5269496" y="1716282"/>
              <a:ext cx="3416854"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培训目标及培训要求</a:t>
              </a:r>
            </a:p>
          </p:txBody>
        </p:sp>
      </p:grpSp>
      <p:grpSp>
        <p:nvGrpSpPr>
          <p:cNvPr id="12299" name="组合 16"/>
          <p:cNvGrpSpPr/>
          <p:nvPr/>
        </p:nvGrpSpPr>
        <p:grpSpPr>
          <a:xfrm>
            <a:off x="1919288" y="2781300"/>
            <a:ext cx="7775575" cy="811213"/>
            <a:chOff x="3504874" y="2510154"/>
            <a:chExt cx="5182252" cy="1057946"/>
          </a:xfrm>
        </p:grpSpPr>
        <p:sp>
          <p:nvSpPr>
            <p:cNvPr id="18" name="矩形 17"/>
            <p:cNvSpPr/>
            <p:nvPr/>
          </p:nvSpPr>
          <p:spPr>
            <a:xfrm>
              <a:off x="5108854" y="2510154"/>
              <a:ext cx="3578272"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29"/>
            <p:cNvSpPr/>
            <p:nvPr/>
          </p:nvSpPr>
          <p:spPr>
            <a:xfrm>
              <a:off x="3504874" y="2510154"/>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2330" name="TextBox 80"/>
            <p:cNvSpPr txBox="1"/>
            <p:nvPr/>
          </p:nvSpPr>
          <p:spPr>
            <a:xfrm>
              <a:off x="3744450" y="2670391"/>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12331" name="TextBox 81"/>
            <p:cNvSpPr txBox="1"/>
            <p:nvPr/>
          </p:nvSpPr>
          <p:spPr>
            <a:xfrm>
              <a:off x="5269499" y="2873327"/>
              <a:ext cx="1162874" cy="441526"/>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开机及关机操作</a:t>
              </a:r>
            </a:p>
          </p:txBody>
        </p:sp>
      </p:grpSp>
      <p:grpSp>
        <p:nvGrpSpPr>
          <p:cNvPr id="12300" name="组合 21"/>
          <p:cNvGrpSpPr/>
          <p:nvPr/>
        </p:nvGrpSpPr>
        <p:grpSpPr>
          <a:xfrm>
            <a:off x="1919288" y="3644900"/>
            <a:ext cx="7775575" cy="811213"/>
            <a:chOff x="3504874" y="3667198"/>
            <a:chExt cx="5182251" cy="1057946"/>
          </a:xfrm>
        </p:grpSpPr>
        <p:sp>
          <p:nvSpPr>
            <p:cNvPr id="23" name="矩形 22"/>
            <p:cNvSpPr/>
            <p:nvPr/>
          </p:nvSpPr>
          <p:spPr>
            <a:xfrm>
              <a:off x="5108854" y="3667198"/>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9"/>
            <p:cNvSpPr/>
            <p:nvPr/>
          </p:nvSpPr>
          <p:spPr>
            <a:xfrm>
              <a:off x="3504874" y="3667198"/>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2326" name="TextBox 89"/>
            <p:cNvSpPr txBox="1"/>
            <p:nvPr/>
          </p:nvSpPr>
          <p:spPr>
            <a:xfrm>
              <a:off x="3736212" y="3822566"/>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12327" name="TextBox 90"/>
            <p:cNvSpPr txBox="1"/>
            <p:nvPr/>
          </p:nvSpPr>
          <p:spPr>
            <a:xfrm>
              <a:off x="5269499" y="4030369"/>
              <a:ext cx="3416852"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机组参数设定</a:t>
              </a:r>
            </a:p>
          </p:txBody>
        </p:sp>
      </p:grpSp>
      <p:grpSp>
        <p:nvGrpSpPr>
          <p:cNvPr id="12301" name="组合 26"/>
          <p:cNvGrpSpPr/>
          <p:nvPr/>
        </p:nvGrpSpPr>
        <p:grpSpPr>
          <a:xfrm>
            <a:off x="1919288" y="4508500"/>
            <a:ext cx="7775575" cy="809625"/>
            <a:chOff x="3503712" y="4819326"/>
            <a:chExt cx="5182251" cy="1057946"/>
          </a:xfrm>
        </p:grpSpPr>
        <p:sp>
          <p:nvSpPr>
            <p:cNvPr id="28" name="矩形 27"/>
            <p:cNvSpPr/>
            <p:nvPr/>
          </p:nvSpPr>
          <p:spPr>
            <a:xfrm>
              <a:off x="5107692" y="4819326"/>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矩形 29"/>
            <p:cNvSpPr/>
            <p:nvPr/>
          </p:nvSpPr>
          <p:spPr>
            <a:xfrm>
              <a:off x="3503712" y="4819326"/>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2322" name="TextBox 89"/>
            <p:cNvSpPr txBox="1"/>
            <p:nvPr/>
          </p:nvSpPr>
          <p:spPr>
            <a:xfrm>
              <a:off x="3744450" y="4974694"/>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12323" name="TextBox 90"/>
            <p:cNvSpPr txBox="1"/>
            <p:nvPr/>
          </p:nvSpPr>
          <p:spPr>
            <a:xfrm>
              <a:off x="5268337" y="5182498"/>
              <a:ext cx="3417626" cy="442392"/>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工作状态查看</a:t>
              </a:r>
            </a:p>
          </p:txBody>
        </p:sp>
      </p:grpSp>
      <p:sp>
        <p:nvSpPr>
          <p:cNvPr id="12303" name="TextBox 81"/>
          <p:cNvSpPr txBox="1"/>
          <p:nvPr/>
        </p:nvSpPr>
        <p:spPr>
          <a:xfrm>
            <a:off x="6311900" y="2133600"/>
            <a:ext cx="2447925" cy="338138"/>
          </a:xfrm>
          <a:prstGeom prst="rect">
            <a:avLst/>
          </a:prstGeom>
          <a:noFill/>
          <a:ln w="9525">
            <a:noFill/>
          </a:ln>
        </p:spPr>
        <p:txBody>
          <a:bodyPr>
            <a:spAutoFit/>
          </a:bodyPr>
          <a:lstStyle/>
          <a:p>
            <a:r>
              <a:rPr lang="en-US" altLang="zh-CN" sz="1600" b="1" dirty="0">
                <a:solidFill>
                  <a:schemeClr val="bg1"/>
                </a:solidFill>
                <a:latin typeface="Copperplate Gothic Bold" panose="020E0705020206020404" pitchFamily="34" charset="0"/>
              </a:rPr>
              <a:t>1</a:t>
            </a:r>
            <a:r>
              <a:rPr lang="zh-CN" altLang="en-US" sz="1600" b="1" dirty="0">
                <a:solidFill>
                  <a:schemeClr val="bg1"/>
                </a:solidFill>
                <a:latin typeface="Copperplate Gothic Bold" panose="020E0705020206020404" pitchFamily="34" charset="0"/>
              </a:rPr>
              <a:t>、开机及关机本地操作</a:t>
            </a:r>
          </a:p>
        </p:txBody>
      </p:sp>
      <p:sp>
        <p:nvSpPr>
          <p:cNvPr id="12304" name="TextBox 81"/>
          <p:cNvSpPr txBox="1"/>
          <p:nvPr/>
        </p:nvSpPr>
        <p:spPr>
          <a:xfrm>
            <a:off x="6311900" y="2492375"/>
            <a:ext cx="2447925" cy="339725"/>
          </a:xfrm>
          <a:prstGeom prst="rect">
            <a:avLst/>
          </a:prstGeom>
          <a:noFill/>
          <a:ln w="9525">
            <a:noFill/>
          </a:ln>
        </p:spPr>
        <p:txBody>
          <a:bodyPr>
            <a:spAutoFit/>
          </a:bodyPr>
          <a:lstStyle/>
          <a:p>
            <a:r>
              <a:rPr lang="en-US" altLang="zh-CN" sz="1600" b="1" dirty="0">
                <a:solidFill>
                  <a:schemeClr val="bg1"/>
                </a:solidFill>
                <a:latin typeface="Copperplate Gothic Bold" panose="020E0705020206020404" pitchFamily="34" charset="0"/>
              </a:rPr>
              <a:t>2</a:t>
            </a:r>
            <a:r>
              <a:rPr lang="zh-CN" altLang="en-US" sz="1600" b="1" dirty="0">
                <a:solidFill>
                  <a:schemeClr val="bg1"/>
                </a:solidFill>
                <a:latin typeface="Copperplate Gothic Bold" panose="020E0705020206020404" pitchFamily="34" charset="0"/>
              </a:rPr>
              <a:t>、开机及关机</a:t>
            </a:r>
            <a:r>
              <a:rPr lang="en-US" altLang="zh-CN" sz="1600" b="1" dirty="0">
                <a:solidFill>
                  <a:schemeClr val="bg1"/>
                </a:solidFill>
                <a:latin typeface="Copperplate Gothic Bold" panose="020E0705020206020404" pitchFamily="34" charset="0"/>
              </a:rPr>
              <a:t>BA</a:t>
            </a:r>
            <a:r>
              <a:rPr lang="zh-CN" altLang="en-US" sz="1600" b="1" dirty="0">
                <a:solidFill>
                  <a:schemeClr val="bg1"/>
                </a:solidFill>
                <a:latin typeface="Copperplate Gothic Bold" panose="020E0705020206020404" pitchFamily="34" charset="0"/>
              </a:rPr>
              <a:t>操作</a:t>
            </a:r>
          </a:p>
        </p:txBody>
      </p:sp>
      <p:grpSp>
        <p:nvGrpSpPr>
          <p:cNvPr id="12309" name="组合 11"/>
          <p:cNvGrpSpPr/>
          <p:nvPr/>
        </p:nvGrpSpPr>
        <p:grpSpPr>
          <a:xfrm>
            <a:off x="1919288" y="1916113"/>
            <a:ext cx="7775575" cy="811212"/>
            <a:chOff x="3504874" y="1353111"/>
            <a:chExt cx="5182251" cy="1057946"/>
          </a:xfrm>
        </p:grpSpPr>
        <p:sp>
          <p:nvSpPr>
            <p:cNvPr id="42" name="矩形 41"/>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43"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2314"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12315" name="TextBox 42"/>
            <p:cNvSpPr txBox="1"/>
            <p:nvPr/>
          </p:nvSpPr>
          <p:spPr>
            <a:xfrm>
              <a:off x="5269496" y="1716282"/>
              <a:ext cx="3416854" cy="439741"/>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恒湿机面板介绍</a:t>
              </a:r>
            </a:p>
          </p:txBody>
        </p:sp>
      </p:gr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2</a:t>
            </a:fld>
            <a:endParaRPr lang="zh-CN" altLang="en-US" sz="1200" dirty="0">
              <a:solidFill>
                <a:schemeClr val="bg1"/>
              </a:solidFill>
            </a:endParaRPr>
          </a:p>
        </p:txBody>
      </p:sp>
      <p:sp>
        <p:nvSpPr>
          <p:cNvPr id="13315" name="TextBox 5"/>
          <p:cNvSpPr txBox="1"/>
          <p:nvPr/>
        </p:nvSpPr>
        <p:spPr>
          <a:xfrm>
            <a:off x="1703388" y="404813"/>
            <a:ext cx="8856662" cy="461962"/>
          </a:xfrm>
          <a:prstGeom prst="rect">
            <a:avLst/>
          </a:prstGeom>
          <a:noFill/>
          <a:ln w="9525">
            <a:noFill/>
          </a:ln>
        </p:spPr>
        <p:txBody>
          <a:bodyPr>
            <a:spAutoFit/>
          </a:bodyPr>
          <a:lstStyle/>
          <a:p>
            <a:r>
              <a:rPr lang="zh-CN" altLang="en-US" sz="2400" b="1" dirty="0">
                <a:solidFill>
                  <a:schemeClr val="accent1"/>
                </a:solidFill>
                <a:latin typeface="Copperplate Gothic Bold" panose="020E0705020206020404" pitchFamily="34" charset="0"/>
              </a:rPr>
              <a:t>培训目标及要求</a:t>
            </a:r>
          </a:p>
        </p:txBody>
      </p:sp>
      <p:sp>
        <p:nvSpPr>
          <p:cNvPr id="4" name="矩形 3"/>
          <p:cNvSpPr/>
          <p:nvPr/>
        </p:nvSpPr>
        <p:spPr>
          <a:xfrm>
            <a:off x="1838325" y="1443038"/>
            <a:ext cx="8569325" cy="1814830"/>
          </a:xfrm>
          <a:prstGeom prst="rect">
            <a:avLst/>
          </a:prstGeom>
        </p:spPr>
        <p:txBody>
          <a:bodyPr>
            <a:spAutoFit/>
          </a:bodyPr>
          <a:lstStyle/>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cs"/>
                <a:sym typeface="+mn-ea"/>
              </a:rPr>
              <a:t>培训目的</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sym typeface="+mn-ea"/>
            </a:endParaRPr>
          </a:p>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ea"/>
                <a:ea typeface="微软雅黑" panose="020B0503020204020204" pitchFamily="34" charset="-122"/>
                <a:cs typeface="+mn-cs"/>
                <a:sym typeface="+mn-ea"/>
              </a:rPr>
              <a:t>            </a:t>
            </a:r>
            <a:r>
              <a:rPr kumimoji="0" lang="zh-CN" altLang="en-US" sz="1600" b="0" i="0" u="none" strike="noStrike" kern="1200" cap="none" spc="0" normalizeH="0" baseline="0" noProof="0" dirty="0">
                <a:ln>
                  <a:noFill/>
                </a:ln>
                <a:solidFill>
                  <a:schemeClr val="tx1"/>
                </a:solidFill>
                <a:effectLst/>
                <a:uLnTx/>
                <a:uFillTx/>
                <a:latin typeface="+mn-ea"/>
                <a:ea typeface="微软雅黑" panose="020B0503020204020204" pitchFamily="34" charset="-122"/>
                <a:cs typeface="+mn-cs"/>
                <a:sym typeface="+mn-ea"/>
              </a:rPr>
              <a:t>本课程针对润泽科技数据中心运维</a:t>
            </a:r>
            <a:r>
              <a:rPr kumimoji="0" lang="zh-CN" altLang="en-US" sz="1600" b="0" i="0" u="none" strike="noStrike" kern="1200" cap="none" spc="0" normalizeH="0" baseline="0" noProof="0" dirty="0" smtClean="0">
                <a:ln>
                  <a:noFill/>
                </a:ln>
                <a:solidFill>
                  <a:schemeClr val="tx1"/>
                </a:solidFill>
                <a:effectLst/>
                <a:uLnTx/>
                <a:uFillTx/>
                <a:latin typeface="+mn-ea"/>
                <a:ea typeface="微软雅黑" panose="020B0503020204020204" pitchFamily="34" charset="-122"/>
                <a:cs typeface="+mn-cs"/>
                <a:sym typeface="+mn-ea"/>
              </a:rPr>
              <a:t>团队</a:t>
            </a:r>
            <a:r>
              <a:rPr lang="zh-CN" altLang="en-US" sz="1600" dirty="0">
                <a:latin typeface="+mn-ea"/>
                <a:sym typeface="+mn-ea"/>
              </a:rPr>
              <a:t>暖</a:t>
            </a:r>
            <a:r>
              <a:rPr lang="zh-CN" altLang="en-US" sz="1600" dirty="0" smtClean="0">
                <a:latin typeface="+mn-ea"/>
                <a:sym typeface="+mn-ea"/>
              </a:rPr>
              <a:t>通，</a:t>
            </a:r>
            <a:r>
              <a:rPr kumimoji="0" lang="zh-CN" altLang="en-US" sz="1600" b="0" i="0" u="none" strike="noStrike" kern="1200" cap="none" spc="0" normalizeH="0" baseline="0" noProof="0" dirty="0" smtClean="0">
                <a:ln>
                  <a:noFill/>
                </a:ln>
                <a:solidFill>
                  <a:schemeClr val="tx1"/>
                </a:solidFill>
                <a:effectLst/>
                <a:uLnTx/>
                <a:uFillTx/>
                <a:latin typeface="+mn-ea"/>
                <a:ea typeface="微软雅黑" panose="020B0503020204020204" pitchFamily="34" charset="-122"/>
                <a:cs typeface="+mn-cs"/>
                <a:sym typeface="+mn-ea"/>
              </a:rPr>
              <a:t>系统</a:t>
            </a:r>
            <a:r>
              <a:rPr kumimoji="0" lang="zh-CN" altLang="en-US" sz="1600" b="0" i="0" u="none" strike="noStrike" kern="1200" cap="none" spc="0" normalizeH="0" baseline="0" noProof="0" dirty="0">
                <a:ln>
                  <a:noFill/>
                </a:ln>
                <a:solidFill>
                  <a:schemeClr val="tx1"/>
                </a:solidFill>
                <a:effectLst/>
                <a:uLnTx/>
                <a:uFillTx/>
                <a:latin typeface="+mn-ea"/>
                <a:ea typeface="微软雅黑" panose="020B0503020204020204" pitchFamily="34" charset="-122"/>
                <a:cs typeface="+mn-cs"/>
                <a:sym typeface="+mn-ea"/>
              </a:rPr>
              <a:t>运维全职人员进行，指在使相关人员掌握思探得恒湿机操作流程以及安全注意事项等内容，以进一步提高润泽科技数据中心运维人员操作水平。</a:t>
            </a:r>
            <a:endParaRPr kumimoji="0" lang="en-US" altLang="zh-CN" sz="1600" b="0" i="0" u="none" strike="noStrike" kern="1200" cap="none" spc="0" normalizeH="0" baseline="0" noProof="0" dirty="0">
              <a:ln>
                <a:noFill/>
              </a:ln>
              <a:solidFill>
                <a:schemeClr val="tx1"/>
              </a:solidFill>
              <a:effectLst/>
              <a:uLnTx/>
              <a:uFillTx/>
              <a:latin typeface="+mn-ea"/>
              <a:ea typeface="微软雅黑" panose="020B0503020204020204" pitchFamily="34" charset="-122"/>
              <a:cs typeface="+mn-cs"/>
              <a:sym typeface="+mn-ea"/>
            </a:endParaRPr>
          </a:p>
        </p:txBody>
      </p:sp>
      <p:sp>
        <p:nvSpPr>
          <p:cNvPr id="5" name="矩形 4"/>
          <p:cNvSpPr/>
          <p:nvPr/>
        </p:nvSpPr>
        <p:spPr>
          <a:xfrm>
            <a:off x="1838325" y="3573463"/>
            <a:ext cx="8569325" cy="1814830"/>
          </a:xfrm>
          <a:prstGeom prst="rect">
            <a:avLst/>
          </a:prstGeom>
        </p:spPr>
        <p:txBody>
          <a:bodyPr>
            <a:spAutoFit/>
          </a:bodyPr>
          <a:lstStyle/>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cs"/>
                <a:sym typeface="+mn-ea"/>
              </a:rPr>
              <a:t>培训要求</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sym typeface="+mn-ea"/>
            </a:endParaRPr>
          </a:p>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ea"/>
                <a:ea typeface="+mn-ea"/>
                <a:cs typeface="+mn-cs"/>
                <a:sym typeface="+mn-ea"/>
              </a:rPr>
              <a:t>           该课程考核合格分数线为</a:t>
            </a:r>
            <a:r>
              <a:rPr kumimoji="0" lang="en-US" altLang="zh-CN" sz="1600" b="0" i="0" u="none" strike="noStrike" kern="1200" cap="none" spc="0" normalizeH="0" baseline="0" noProof="0" dirty="0">
                <a:ln>
                  <a:noFill/>
                </a:ln>
                <a:solidFill>
                  <a:schemeClr val="tx1"/>
                </a:solidFill>
                <a:effectLst/>
                <a:uLnTx/>
                <a:uFillTx/>
                <a:latin typeface="+mn-ea"/>
                <a:ea typeface="+mn-ea"/>
                <a:cs typeface="+mn-cs"/>
                <a:sym typeface="+mn-ea"/>
              </a:rPr>
              <a:t>90</a:t>
            </a:r>
            <a:r>
              <a:rPr kumimoji="0" lang="zh-CN" altLang="en-US" sz="1600" b="0" i="0" u="none" strike="noStrike" kern="1200" cap="none" spc="0" normalizeH="0" baseline="0" noProof="0" dirty="0">
                <a:ln>
                  <a:noFill/>
                </a:ln>
                <a:solidFill>
                  <a:schemeClr val="tx1"/>
                </a:solidFill>
                <a:effectLst/>
                <a:uLnTx/>
                <a:uFillTx/>
                <a:latin typeface="+mn-ea"/>
                <a:ea typeface="+mn-ea"/>
                <a:cs typeface="+mn-cs"/>
                <a:sym typeface="+mn-ea"/>
              </a:rPr>
              <a:t>分， 参训人员需要掌握</a:t>
            </a:r>
            <a:r>
              <a:rPr kumimoji="0" lang="zh-CN" altLang="en-US" sz="1600" b="0" i="0" u="none" strike="noStrike" kern="1200" cap="none" spc="0" normalizeH="0" baseline="0" noProof="0" dirty="0">
                <a:ln>
                  <a:noFill/>
                </a:ln>
                <a:solidFill>
                  <a:schemeClr val="tx1"/>
                </a:solidFill>
                <a:effectLst/>
                <a:uLnTx/>
                <a:uFillTx/>
                <a:latin typeface="+mn-ea"/>
                <a:ea typeface="微软雅黑" panose="020B0503020204020204" pitchFamily="34" charset="-122"/>
                <a:cs typeface="+mn-cs"/>
                <a:sym typeface="+mn-ea"/>
              </a:rPr>
              <a:t>思探得恒湿机开关机以及参数设定的操</a:t>
            </a:r>
            <a:r>
              <a:rPr kumimoji="0" lang="zh-CN" altLang="en-US" sz="1600" b="0" i="0" u="none" strike="noStrike" kern="1200" cap="none" spc="0" normalizeH="0" baseline="0" noProof="0" dirty="0">
                <a:ln>
                  <a:noFill/>
                </a:ln>
                <a:solidFill>
                  <a:schemeClr val="tx1"/>
                </a:solidFill>
                <a:effectLst/>
                <a:uLnTx/>
                <a:uFillTx/>
                <a:latin typeface="+mn-ea"/>
                <a:ea typeface="+mn-ea"/>
                <a:cs typeface="+mn-cs"/>
                <a:sym typeface="+mn-ea"/>
              </a:rPr>
              <a:t>作步骤，掌握如何查看机组运行状态以及历史事件，确保操作人员熟知熟会，保证操作人员在没有他人指导的情况下能独立操作。</a:t>
            </a:r>
            <a:endParaRPr kumimoji="0" lang="en-US" altLang="zh-CN" sz="1600" b="0" i="0" u="none" strike="noStrike" kern="1200" cap="none" spc="0" normalizeH="0" baseline="0" noProof="0" dirty="0">
              <a:ln>
                <a:noFill/>
              </a:ln>
              <a:solidFill>
                <a:schemeClr val="tx1"/>
              </a:solidFill>
              <a:effectLst/>
              <a:uLnTx/>
              <a:uFillTx/>
              <a:latin typeface="+mn-ea"/>
              <a:ea typeface="+mn-ea"/>
              <a:cs typeface="+mn-cs"/>
              <a:sym typeface="+mn-ea"/>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3</a:t>
            </a:fld>
            <a:endParaRPr lang="zh-CN" altLang="en-US" sz="1200" dirty="0">
              <a:solidFill>
                <a:schemeClr val="bg1"/>
              </a:solidFill>
            </a:endParaRPr>
          </a:p>
        </p:txBody>
      </p:sp>
      <p:cxnSp>
        <p:nvCxnSpPr>
          <p:cNvPr id="34" name="直接连接符 33"/>
          <p:cNvCxnSpPr/>
          <p:nvPr/>
        </p:nvCxnSpPr>
        <p:spPr>
          <a:xfrm>
            <a:off x="5159489" y="14811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39" y="17192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39" y="123190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89" y="14811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39" y="17192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39" y="151765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89" y="130492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4346" name="组合 11"/>
          <p:cNvGrpSpPr/>
          <p:nvPr/>
        </p:nvGrpSpPr>
        <p:grpSpPr>
          <a:xfrm>
            <a:off x="1919288" y="1052513"/>
            <a:ext cx="7775575" cy="811212"/>
            <a:chOff x="3504874" y="1353111"/>
            <a:chExt cx="5182251" cy="1057946"/>
          </a:xfrm>
        </p:grpSpPr>
        <p:sp>
          <p:nvSpPr>
            <p:cNvPr id="13" name="矩形 12"/>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4"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382"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4383" name="TextBox 42"/>
            <p:cNvSpPr txBox="1"/>
            <p:nvPr/>
          </p:nvSpPr>
          <p:spPr>
            <a:xfrm>
              <a:off x="5269496" y="1716282"/>
              <a:ext cx="3416854"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培训目标及培训要求</a:t>
              </a:r>
            </a:p>
          </p:txBody>
        </p:sp>
      </p:grpSp>
      <p:grpSp>
        <p:nvGrpSpPr>
          <p:cNvPr id="14347" name="组合 16"/>
          <p:cNvGrpSpPr/>
          <p:nvPr/>
        </p:nvGrpSpPr>
        <p:grpSpPr>
          <a:xfrm>
            <a:off x="1919288" y="2781300"/>
            <a:ext cx="7775575" cy="811213"/>
            <a:chOff x="3504874" y="2510154"/>
            <a:chExt cx="5182252" cy="1057946"/>
          </a:xfrm>
        </p:grpSpPr>
        <p:sp>
          <p:nvSpPr>
            <p:cNvPr id="18" name="矩形 17"/>
            <p:cNvSpPr/>
            <p:nvPr/>
          </p:nvSpPr>
          <p:spPr>
            <a:xfrm>
              <a:off x="5108854" y="2510154"/>
              <a:ext cx="3578272"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29"/>
            <p:cNvSpPr/>
            <p:nvPr/>
          </p:nvSpPr>
          <p:spPr>
            <a:xfrm>
              <a:off x="3504874" y="2510154"/>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378" name="TextBox 80"/>
            <p:cNvSpPr txBox="1"/>
            <p:nvPr/>
          </p:nvSpPr>
          <p:spPr>
            <a:xfrm>
              <a:off x="3744450" y="2670391"/>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14379" name="TextBox 81"/>
            <p:cNvSpPr txBox="1"/>
            <p:nvPr/>
          </p:nvSpPr>
          <p:spPr>
            <a:xfrm>
              <a:off x="5269499" y="2873327"/>
              <a:ext cx="1162874" cy="441526"/>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开机及关机操作</a:t>
              </a:r>
            </a:p>
          </p:txBody>
        </p:sp>
      </p:grpSp>
      <p:grpSp>
        <p:nvGrpSpPr>
          <p:cNvPr id="14348" name="组合 21"/>
          <p:cNvGrpSpPr/>
          <p:nvPr/>
        </p:nvGrpSpPr>
        <p:grpSpPr>
          <a:xfrm>
            <a:off x="1919288" y="3644900"/>
            <a:ext cx="7775575" cy="811213"/>
            <a:chOff x="3504874" y="3667198"/>
            <a:chExt cx="5182251" cy="1057946"/>
          </a:xfrm>
        </p:grpSpPr>
        <p:sp>
          <p:nvSpPr>
            <p:cNvPr id="23" name="矩形 22"/>
            <p:cNvSpPr/>
            <p:nvPr/>
          </p:nvSpPr>
          <p:spPr>
            <a:xfrm>
              <a:off x="5108854" y="3667198"/>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9"/>
            <p:cNvSpPr/>
            <p:nvPr/>
          </p:nvSpPr>
          <p:spPr>
            <a:xfrm>
              <a:off x="3504874" y="3667198"/>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374" name="TextBox 89"/>
            <p:cNvSpPr txBox="1"/>
            <p:nvPr/>
          </p:nvSpPr>
          <p:spPr>
            <a:xfrm>
              <a:off x="3736212" y="3822566"/>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14375" name="TextBox 90"/>
            <p:cNvSpPr txBox="1"/>
            <p:nvPr/>
          </p:nvSpPr>
          <p:spPr>
            <a:xfrm>
              <a:off x="5269499" y="4030369"/>
              <a:ext cx="3416852"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机组参数设定</a:t>
              </a:r>
            </a:p>
          </p:txBody>
        </p:sp>
      </p:grpSp>
      <p:grpSp>
        <p:nvGrpSpPr>
          <p:cNvPr id="14349" name="组合 26"/>
          <p:cNvGrpSpPr/>
          <p:nvPr/>
        </p:nvGrpSpPr>
        <p:grpSpPr>
          <a:xfrm>
            <a:off x="1919288" y="4508500"/>
            <a:ext cx="7775575" cy="809625"/>
            <a:chOff x="3503712" y="4819326"/>
            <a:chExt cx="5182251" cy="1057946"/>
          </a:xfrm>
        </p:grpSpPr>
        <p:sp>
          <p:nvSpPr>
            <p:cNvPr id="28" name="矩形 27"/>
            <p:cNvSpPr/>
            <p:nvPr/>
          </p:nvSpPr>
          <p:spPr>
            <a:xfrm>
              <a:off x="5107692" y="4819326"/>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矩形 29"/>
            <p:cNvSpPr/>
            <p:nvPr/>
          </p:nvSpPr>
          <p:spPr>
            <a:xfrm>
              <a:off x="3503712" y="4819326"/>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370" name="TextBox 89"/>
            <p:cNvSpPr txBox="1"/>
            <p:nvPr/>
          </p:nvSpPr>
          <p:spPr>
            <a:xfrm>
              <a:off x="3744450" y="4974694"/>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14371" name="TextBox 90"/>
            <p:cNvSpPr txBox="1"/>
            <p:nvPr/>
          </p:nvSpPr>
          <p:spPr>
            <a:xfrm>
              <a:off x="5268337" y="5182498"/>
              <a:ext cx="3417626" cy="442392"/>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工作状态查看</a:t>
              </a:r>
            </a:p>
          </p:txBody>
        </p:sp>
      </p:grpSp>
      <p:sp>
        <p:nvSpPr>
          <p:cNvPr id="14367" name="TextBox 90"/>
          <p:cNvSpPr txBox="1"/>
          <p:nvPr/>
        </p:nvSpPr>
        <p:spPr>
          <a:xfrm>
            <a:off x="4566920" y="5651500"/>
            <a:ext cx="5126990" cy="337185"/>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历报警查看          </a:t>
            </a:r>
          </a:p>
        </p:txBody>
      </p:sp>
      <p:sp>
        <p:nvSpPr>
          <p:cNvPr id="14351" name="TextBox 81"/>
          <p:cNvSpPr txBox="1"/>
          <p:nvPr/>
        </p:nvSpPr>
        <p:spPr>
          <a:xfrm>
            <a:off x="6311900" y="2133600"/>
            <a:ext cx="2447925" cy="338138"/>
          </a:xfrm>
          <a:prstGeom prst="rect">
            <a:avLst/>
          </a:prstGeom>
          <a:noFill/>
          <a:ln w="9525">
            <a:noFill/>
          </a:ln>
        </p:spPr>
        <p:txBody>
          <a:bodyPr>
            <a:spAutoFit/>
          </a:bodyPr>
          <a:lstStyle/>
          <a:p>
            <a:r>
              <a:rPr lang="en-US" altLang="zh-CN" sz="1600" b="1" dirty="0">
                <a:solidFill>
                  <a:schemeClr val="bg1"/>
                </a:solidFill>
                <a:latin typeface="Copperplate Gothic Bold" panose="020E0705020206020404" pitchFamily="34" charset="0"/>
              </a:rPr>
              <a:t>1</a:t>
            </a:r>
            <a:r>
              <a:rPr lang="zh-CN" altLang="en-US" sz="1600" b="1" dirty="0">
                <a:solidFill>
                  <a:schemeClr val="bg1"/>
                </a:solidFill>
                <a:latin typeface="Copperplate Gothic Bold" panose="020E0705020206020404" pitchFamily="34" charset="0"/>
              </a:rPr>
              <a:t>、开机及关机本地操作</a:t>
            </a:r>
          </a:p>
        </p:txBody>
      </p:sp>
      <p:sp>
        <p:nvSpPr>
          <p:cNvPr id="14352" name="TextBox 81"/>
          <p:cNvSpPr txBox="1"/>
          <p:nvPr/>
        </p:nvSpPr>
        <p:spPr>
          <a:xfrm>
            <a:off x="6311900" y="2492375"/>
            <a:ext cx="2447925" cy="339725"/>
          </a:xfrm>
          <a:prstGeom prst="rect">
            <a:avLst/>
          </a:prstGeom>
          <a:noFill/>
          <a:ln w="9525">
            <a:noFill/>
          </a:ln>
        </p:spPr>
        <p:txBody>
          <a:bodyPr>
            <a:spAutoFit/>
          </a:bodyPr>
          <a:lstStyle/>
          <a:p>
            <a:r>
              <a:rPr lang="en-US" altLang="zh-CN" sz="1600" b="1" dirty="0">
                <a:solidFill>
                  <a:schemeClr val="bg1"/>
                </a:solidFill>
                <a:latin typeface="Copperplate Gothic Bold" panose="020E0705020206020404" pitchFamily="34" charset="0"/>
              </a:rPr>
              <a:t>2</a:t>
            </a:r>
            <a:r>
              <a:rPr lang="zh-CN" altLang="en-US" sz="1600" b="1" dirty="0">
                <a:solidFill>
                  <a:schemeClr val="bg1"/>
                </a:solidFill>
                <a:latin typeface="Copperplate Gothic Bold" panose="020E0705020206020404" pitchFamily="34" charset="0"/>
              </a:rPr>
              <a:t>、开机及关机</a:t>
            </a:r>
            <a:r>
              <a:rPr lang="en-US" altLang="zh-CN" sz="1600" b="1" dirty="0">
                <a:solidFill>
                  <a:schemeClr val="bg1"/>
                </a:solidFill>
                <a:latin typeface="Copperplate Gothic Bold" panose="020E0705020206020404" pitchFamily="34" charset="0"/>
              </a:rPr>
              <a:t>BA</a:t>
            </a:r>
            <a:r>
              <a:rPr lang="zh-CN" altLang="en-US" sz="1600" b="1" dirty="0">
                <a:solidFill>
                  <a:schemeClr val="bg1"/>
                </a:solidFill>
                <a:latin typeface="Copperplate Gothic Bold" panose="020E0705020206020404" pitchFamily="34" charset="0"/>
              </a:rPr>
              <a:t>操作</a:t>
            </a:r>
          </a:p>
        </p:txBody>
      </p:sp>
      <p:grpSp>
        <p:nvGrpSpPr>
          <p:cNvPr id="14357" name="组合 11"/>
          <p:cNvGrpSpPr/>
          <p:nvPr/>
        </p:nvGrpSpPr>
        <p:grpSpPr>
          <a:xfrm>
            <a:off x="1919288" y="1916113"/>
            <a:ext cx="7775575" cy="811212"/>
            <a:chOff x="3504874" y="1353111"/>
            <a:chExt cx="5182251" cy="1057946"/>
          </a:xfrm>
        </p:grpSpPr>
        <p:sp>
          <p:nvSpPr>
            <p:cNvPr id="42" name="矩形 41"/>
            <p:cNvSpPr/>
            <p:nvPr/>
          </p:nvSpPr>
          <p:spPr>
            <a:xfrm>
              <a:off x="5108854" y="1353111"/>
              <a:ext cx="3578271"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43"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14362"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14363" name="TextBox 42"/>
            <p:cNvSpPr txBox="1"/>
            <p:nvPr/>
          </p:nvSpPr>
          <p:spPr>
            <a:xfrm>
              <a:off x="5269496" y="1716282"/>
              <a:ext cx="3416854" cy="439741"/>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恒湿机触摸面板介绍</a:t>
              </a:r>
            </a:p>
          </p:txBody>
        </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4</a:t>
            </a:fld>
            <a:endParaRPr lang="zh-CN" altLang="en-US" sz="1200" dirty="0">
              <a:solidFill>
                <a:schemeClr val="bg1"/>
              </a:solidFill>
            </a:endParaRPr>
          </a:p>
        </p:txBody>
      </p:sp>
      <p:sp>
        <p:nvSpPr>
          <p:cNvPr id="16" name="矩形标注 15"/>
          <p:cNvSpPr/>
          <p:nvPr/>
        </p:nvSpPr>
        <p:spPr>
          <a:xfrm>
            <a:off x="401003" y="1204278"/>
            <a:ext cx="1150938" cy="647700"/>
          </a:xfrm>
          <a:prstGeom prst="wedgeRectCallout">
            <a:avLst>
              <a:gd name="adj1" fmla="val 124601"/>
              <a:gd name="adj2" fmla="val 17521"/>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mn-ea"/>
                <a:ea typeface="+mn-ea"/>
                <a:cs typeface="+mn-cs"/>
              </a:rPr>
              <a:t>1</a:t>
            </a:r>
            <a:endParaRPr kumimoji="0" lang="zh-CN" altLang="en-US" sz="1800" b="0" i="0" u="none" strike="noStrike" kern="1200" cap="none" spc="0" normalizeH="0" baseline="0" noProof="0" dirty="0">
              <a:ln>
                <a:noFill/>
              </a:ln>
              <a:solidFill>
                <a:schemeClr val="tx1"/>
              </a:solidFill>
              <a:effectLst/>
              <a:uLnTx/>
              <a:uFillTx/>
              <a:latin typeface="+mn-ea"/>
              <a:ea typeface="+mn-ea"/>
              <a:cs typeface="+mn-cs"/>
            </a:endParaRPr>
          </a:p>
        </p:txBody>
      </p:sp>
      <p:sp>
        <p:nvSpPr>
          <p:cNvPr id="17" name="矩形标注 16"/>
          <p:cNvSpPr/>
          <p:nvPr/>
        </p:nvSpPr>
        <p:spPr>
          <a:xfrm>
            <a:off x="401003" y="2638425"/>
            <a:ext cx="1150938" cy="649288"/>
          </a:xfrm>
          <a:prstGeom prst="wedgeRectCallout">
            <a:avLst>
              <a:gd name="adj1" fmla="val 126413"/>
              <a:gd name="adj2" fmla="val 37726"/>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mn-ea"/>
                <a:ea typeface="+mn-ea"/>
                <a:cs typeface="+mn-cs"/>
              </a:rPr>
              <a:t>2</a:t>
            </a:r>
            <a:endParaRPr kumimoji="0" lang="zh-CN" altLang="en-US" sz="1800" b="0" i="0" u="none" strike="noStrike" kern="1200" cap="none" spc="0" normalizeH="0" baseline="0" noProof="0" dirty="0">
              <a:ln>
                <a:noFill/>
              </a:ln>
              <a:solidFill>
                <a:schemeClr val="tx1"/>
              </a:solidFill>
              <a:effectLst/>
              <a:uLnTx/>
              <a:uFillTx/>
              <a:latin typeface="+mn-ea"/>
              <a:ea typeface="+mn-ea"/>
              <a:cs typeface="+mn-cs"/>
            </a:endParaRPr>
          </a:p>
        </p:txBody>
      </p:sp>
      <p:sp>
        <p:nvSpPr>
          <p:cNvPr id="18" name="矩形标注 17"/>
          <p:cNvSpPr/>
          <p:nvPr/>
        </p:nvSpPr>
        <p:spPr>
          <a:xfrm>
            <a:off x="401003" y="5067618"/>
            <a:ext cx="1150938" cy="647700"/>
          </a:xfrm>
          <a:prstGeom prst="wedgeRectCallout">
            <a:avLst>
              <a:gd name="adj1" fmla="val 120698"/>
              <a:gd name="adj2" fmla="val 8459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800" b="0" i="0" u="none" strike="noStrike" kern="1200" cap="none" spc="0" normalizeH="0" baseline="0" noProof="0" dirty="0">
                <a:ln>
                  <a:noFill/>
                </a:ln>
                <a:solidFill>
                  <a:schemeClr val="tx1"/>
                </a:solidFill>
                <a:effectLst/>
                <a:uLnTx/>
                <a:uFillTx/>
                <a:latin typeface="+mn-ea"/>
                <a:ea typeface="+mn-ea"/>
                <a:cs typeface="+mn-cs"/>
              </a:rPr>
              <a:t>3</a:t>
            </a:r>
            <a:endParaRPr kumimoji="0" lang="zh-CN" altLang="en-US" sz="1800" b="0" i="0" u="none" strike="noStrike" kern="1200" cap="none" spc="0" normalizeH="0" baseline="0" noProof="0" dirty="0">
              <a:ln>
                <a:noFill/>
              </a:ln>
              <a:solidFill>
                <a:schemeClr val="tx1"/>
              </a:solidFill>
              <a:effectLst/>
              <a:uLnTx/>
              <a:uFillTx/>
              <a:latin typeface="+mn-ea"/>
              <a:ea typeface="+mn-ea"/>
              <a:cs typeface="+mn-cs"/>
            </a:endParaRPr>
          </a:p>
        </p:txBody>
      </p:sp>
      <p:sp>
        <p:nvSpPr>
          <p:cNvPr id="15370" name="TextBox 5"/>
          <p:cNvSpPr txBox="1"/>
          <p:nvPr/>
        </p:nvSpPr>
        <p:spPr>
          <a:xfrm>
            <a:off x="1703388" y="404813"/>
            <a:ext cx="8856662" cy="460375"/>
          </a:xfrm>
          <a:prstGeom prst="rect">
            <a:avLst/>
          </a:prstGeom>
          <a:noFill/>
          <a:ln w="9525">
            <a:noFill/>
          </a:ln>
        </p:spPr>
        <p:txBody>
          <a:bodyPr>
            <a:spAutoFit/>
          </a:bodyPr>
          <a:lstStyle/>
          <a:p>
            <a:r>
              <a:rPr lang="zh-CN" altLang="en-US" sz="2400" b="1" dirty="0">
                <a:solidFill>
                  <a:schemeClr val="accent1"/>
                </a:solidFill>
                <a:latin typeface="Copperplate Gothic Bold" panose="020E0705020206020404" pitchFamily="34" charset="0"/>
              </a:rPr>
              <a:t>恒湿机触摸面板介绍</a:t>
            </a:r>
          </a:p>
        </p:txBody>
      </p:sp>
      <p:pic>
        <p:nvPicPr>
          <p:cNvPr id="3" name="图片 -2147482622"/>
          <p:cNvPicPr>
            <a:picLocks noChangeAspect="1"/>
          </p:cNvPicPr>
          <p:nvPr/>
        </p:nvPicPr>
        <p:blipFill>
          <a:blip r:embed="rId2"/>
          <a:stretch>
            <a:fillRect/>
          </a:stretch>
        </p:blipFill>
        <p:spPr>
          <a:xfrm>
            <a:off x="2508250" y="1149350"/>
            <a:ext cx="7116445" cy="5285105"/>
          </a:xfrm>
          <a:prstGeom prst="rect">
            <a:avLst/>
          </a:prstGeom>
          <a:noFill/>
          <a:ln w="9525">
            <a:noFill/>
          </a:ln>
        </p:spPr>
      </p:pic>
      <p:sp>
        <p:nvSpPr>
          <p:cNvPr id="14" name="矩形 13"/>
          <p:cNvSpPr/>
          <p:nvPr/>
        </p:nvSpPr>
        <p:spPr>
          <a:xfrm>
            <a:off x="2423478" y="5604193"/>
            <a:ext cx="7200900" cy="5032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矩形 12"/>
          <p:cNvSpPr/>
          <p:nvPr/>
        </p:nvSpPr>
        <p:spPr>
          <a:xfrm>
            <a:off x="2424430" y="1052830"/>
            <a:ext cx="7200900" cy="7994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矩形 1"/>
          <p:cNvSpPr/>
          <p:nvPr/>
        </p:nvSpPr>
        <p:spPr>
          <a:xfrm>
            <a:off x="2423795" y="2278380"/>
            <a:ext cx="7200900" cy="32200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文本框 8"/>
          <p:cNvSpPr txBox="1"/>
          <p:nvPr/>
        </p:nvSpPr>
        <p:spPr>
          <a:xfrm>
            <a:off x="7372350" y="2459355"/>
            <a:ext cx="1071880" cy="306705"/>
          </a:xfrm>
          <a:prstGeom prst="rect">
            <a:avLst/>
          </a:prstGeom>
          <a:solidFill>
            <a:srgbClr val="00FFFF"/>
          </a:solidFill>
        </p:spPr>
        <p:txBody>
          <a:bodyPr wrap="square" rtlCol="0">
            <a:spAutoFit/>
          </a:bodyPr>
          <a:lstStyle/>
          <a:p>
            <a:pPr algn="ctr"/>
            <a:r>
              <a:rPr lang="zh-CN" altLang="en-US" sz="1400"/>
              <a:t>一号风机</a:t>
            </a:r>
          </a:p>
        </p:txBody>
      </p:sp>
      <p:sp>
        <p:nvSpPr>
          <p:cNvPr id="11" name="文本框 10"/>
          <p:cNvSpPr txBox="1"/>
          <p:nvPr/>
        </p:nvSpPr>
        <p:spPr>
          <a:xfrm>
            <a:off x="7372350" y="3275330"/>
            <a:ext cx="1071880" cy="306705"/>
          </a:xfrm>
          <a:prstGeom prst="rect">
            <a:avLst/>
          </a:prstGeom>
          <a:solidFill>
            <a:srgbClr val="00FFFF"/>
          </a:solidFill>
        </p:spPr>
        <p:txBody>
          <a:bodyPr wrap="square" rtlCol="0">
            <a:spAutoFit/>
          </a:bodyPr>
          <a:lstStyle/>
          <a:p>
            <a:pPr algn="ctr"/>
            <a:r>
              <a:rPr lang="zh-CN" altLang="en-US" sz="1400"/>
              <a:t>二号风机</a:t>
            </a: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5</a:t>
            </a:fld>
            <a:endParaRPr lang="zh-CN" altLang="en-US" sz="1200" dirty="0">
              <a:solidFill>
                <a:schemeClr val="bg1"/>
              </a:solidFill>
            </a:endParaRPr>
          </a:p>
        </p:txBody>
      </p:sp>
      <p:sp>
        <p:nvSpPr>
          <p:cNvPr id="16387" name="TextBox 5"/>
          <p:cNvSpPr txBox="1"/>
          <p:nvPr/>
        </p:nvSpPr>
        <p:spPr>
          <a:xfrm>
            <a:off x="1703388" y="404813"/>
            <a:ext cx="8856662" cy="461962"/>
          </a:xfrm>
          <a:prstGeom prst="rect">
            <a:avLst/>
          </a:prstGeom>
          <a:noFill/>
          <a:ln w="9525">
            <a:noFill/>
          </a:ln>
        </p:spPr>
        <p:txBody>
          <a:bodyPr>
            <a:spAutoFit/>
          </a:bodyPr>
          <a:lstStyle/>
          <a:p>
            <a:r>
              <a:rPr lang="zh-CN" altLang="en-US" sz="2400" b="1" dirty="0">
                <a:solidFill>
                  <a:schemeClr val="accent1"/>
                </a:solidFill>
                <a:latin typeface="Copperplate Gothic Bold" panose="020E0705020206020404" pitchFamily="34" charset="0"/>
              </a:rPr>
              <a:t>第</a:t>
            </a:r>
            <a:r>
              <a:rPr lang="en-US" altLang="zh-CN" sz="2400" b="1" dirty="0">
                <a:solidFill>
                  <a:schemeClr val="accent1"/>
                </a:solidFill>
                <a:latin typeface="Copperplate Gothic Bold" panose="020E0705020206020404" pitchFamily="34" charset="0"/>
              </a:rPr>
              <a:t>1</a:t>
            </a:r>
            <a:r>
              <a:rPr lang="zh-CN" altLang="en-US" sz="2400" b="1" dirty="0">
                <a:solidFill>
                  <a:schemeClr val="accent1"/>
                </a:solidFill>
                <a:latin typeface="Copperplate Gothic Bold" panose="020E0705020206020404" pitchFamily="34" charset="0"/>
              </a:rPr>
              <a:t>部分</a:t>
            </a:r>
          </a:p>
        </p:txBody>
      </p:sp>
      <p:graphicFrame>
        <p:nvGraphicFramePr>
          <p:cNvPr id="5" name="表格 4"/>
          <p:cNvGraphicFramePr>
            <a:graphicFrameLocks noGrp="1"/>
          </p:cNvGraphicFramePr>
          <p:nvPr/>
        </p:nvGraphicFramePr>
        <p:xfrm>
          <a:off x="263525" y="1125538"/>
          <a:ext cx="11377264" cy="5184841"/>
        </p:xfrm>
        <a:graphic>
          <a:graphicData uri="http://schemas.openxmlformats.org/drawingml/2006/table">
            <a:tbl>
              <a:tblPr firstRow="1" bandRow="1">
                <a:tableStyleId>{5C22544A-7EE6-4342-B048-85BDC9FD1C3A}</a:tableStyleId>
              </a:tblPr>
              <a:tblGrid>
                <a:gridCol w="3816424"/>
                <a:gridCol w="3168352"/>
                <a:gridCol w="4392488"/>
              </a:tblGrid>
              <a:tr h="565727">
                <a:tc>
                  <a:txBody>
                    <a:bodyPr/>
                    <a:lstStyle/>
                    <a:p>
                      <a:pPr algn="ctr"/>
                      <a:r>
                        <a:rPr lang="zh-CN" altLang="en-US" dirty="0" smtClean="0"/>
                        <a:t>按钮</a:t>
                      </a:r>
                      <a:endParaRPr lang="zh-CN" altLang="en-US" dirty="0"/>
                    </a:p>
                  </a:txBody>
                  <a:tcPr/>
                </a:tc>
                <a:tc>
                  <a:txBody>
                    <a:bodyPr/>
                    <a:lstStyle/>
                    <a:p>
                      <a:pPr algn="ctr"/>
                      <a:r>
                        <a:rPr lang="zh-CN" altLang="en-US" dirty="0" smtClean="0"/>
                        <a:t>触摸按钮</a:t>
                      </a:r>
                      <a:endParaRPr lang="zh-CN" altLang="en-US" dirty="0"/>
                    </a:p>
                  </a:txBody>
                  <a:tcPr/>
                </a:tc>
                <a:tc>
                  <a:txBody>
                    <a:bodyPr/>
                    <a:lstStyle/>
                    <a:p>
                      <a:pPr algn="ctr"/>
                      <a:r>
                        <a:rPr lang="zh-CN" altLang="en-US" dirty="0" smtClean="0"/>
                        <a:t>说明</a:t>
                      </a:r>
                      <a:endParaRPr lang="zh-CN" altLang="en-US" dirty="0"/>
                    </a:p>
                  </a:txBody>
                  <a:tcPr/>
                </a:tc>
              </a:tr>
              <a:tr h="1261131">
                <a:tc>
                  <a:txBody>
                    <a:bodyPr/>
                    <a:lstStyle/>
                    <a:p>
                      <a:endParaRPr lang="zh-CN" altLang="en-US" dirty="0"/>
                    </a:p>
                  </a:txBody>
                  <a:tcPr/>
                </a:tc>
                <a:tc>
                  <a:txBody>
                    <a:bodyPr/>
                    <a:lstStyle/>
                    <a:p>
                      <a:pPr algn="ctr"/>
                      <a:r>
                        <a:rPr lang="zh-CN" altLang="en-US" dirty="0" smtClean="0"/>
                        <a:t>恒湿机开关机按键</a:t>
                      </a:r>
                    </a:p>
                  </a:txBody>
                  <a:tcPr/>
                </a:tc>
                <a:tc>
                  <a:txBody>
                    <a:bodyPr/>
                    <a:lstStyle/>
                    <a:p>
                      <a:r>
                        <a:rPr lang="zh-CN" altLang="en-US" sz="2000" kern="1200" baseline="0" dirty="0" smtClean="0">
                          <a:solidFill>
                            <a:schemeClr val="dk1"/>
                          </a:solidFill>
                          <a:latin typeface="+mn-lt"/>
                          <a:ea typeface="+mn-ea"/>
                          <a:cs typeface="+mn-cs"/>
                        </a:rPr>
                        <a:t>点击启动，恒湿机开始运行；再次点击，恒湿机关机。</a:t>
                      </a:r>
                    </a:p>
                  </a:txBody>
                  <a:tcPr/>
                </a:tc>
              </a:tr>
              <a:tr h="1119505">
                <a:tc>
                  <a:txBody>
                    <a:bodyPr/>
                    <a:lstStyle/>
                    <a:p>
                      <a:pPr algn="ctr"/>
                      <a:endParaRPr lang="zh-CN" altLang="en-US" dirty="0"/>
                    </a:p>
                  </a:txBody>
                  <a:tcPr/>
                </a:tc>
                <a:tc>
                  <a:txBody>
                    <a:bodyPr/>
                    <a:lstStyle/>
                    <a:p>
                      <a:pPr algn="ctr"/>
                      <a:r>
                        <a:rPr lang="zh-CN" altLang="en-US" dirty="0" smtClean="0"/>
                        <a:t>恒湿机温湿度显示及湿度设定</a:t>
                      </a:r>
                    </a:p>
                  </a:txBody>
                  <a:tcPr/>
                </a:tc>
                <a:tc>
                  <a:txBody>
                    <a:bodyPr/>
                    <a:lstStyle/>
                    <a:p>
                      <a:r>
                        <a:rPr lang="zh-CN" altLang="en-US" sz="2000" dirty="0" smtClean="0"/>
                        <a:t>点击湿度设定可更改湿度设定值</a:t>
                      </a:r>
                    </a:p>
                  </a:txBody>
                  <a:tcPr/>
                </a:tc>
              </a:tr>
              <a:tr h="1119239">
                <a:tc>
                  <a:txBody>
                    <a:bodyPr/>
                    <a:lstStyle/>
                    <a:p>
                      <a:endParaRPr lang="zh-CN" altLang="en-US" dirty="0"/>
                    </a:p>
                  </a:txBody>
                  <a:tcPr/>
                </a:tc>
                <a:tc>
                  <a:txBody>
                    <a:bodyPr/>
                    <a:lstStyle/>
                    <a:p>
                      <a:pPr algn="ctr"/>
                      <a:r>
                        <a:rPr lang="zh-CN" altLang="en-US" sz="2400" dirty="0" smtClean="0"/>
                        <a:t>加湿风机和除湿风机风机风速调节</a:t>
                      </a:r>
                      <a:r>
                        <a:rPr lang="en-US" altLang="zh-CN" sz="2400" dirty="0" smtClean="0"/>
                        <a:t>h's'j</a:t>
                      </a:r>
                    </a:p>
                  </a:txBody>
                  <a:tcPr/>
                </a:tc>
                <a:tc>
                  <a:txBody>
                    <a:bodyPr/>
                    <a:lstStyle/>
                    <a:p>
                      <a:r>
                        <a:rPr lang="zh-CN" altLang="en-US" sz="2000" kern="1200" baseline="0" dirty="0" smtClean="0">
                          <a:solidFill>
                            <a:schemeClr val="dk1"/>
                          </a:solidFill>
                          <a:latin typeface="+mn-ea"/>
                          <a:ea typeface="+mn-ea"/>
                          <a:cs typeface="+mn-cs"/>
                        </a:rPr>
                        <a:t>可更改风机转速</a:t>
                      </a:r>
                    </a:p>
                  </a:txBody>
                  <a:tcPr/>
                </a:tc>
              </a:tr>
              <a:tr h="1119239">
                <a:tc>
                  <a:txBody>
                    <a:bodyPr/>
                    <a:lstStyle/>
                    <a:p>
                      <a:endParaRPr lang="zh-CN" altLang="en-US" dirty="0"/>
                    </a:p>
                  </a:txBody>
                  <a:tcPr/>
                </a:tc>
                <a:tc>
                  <a:txBody>
                    <a:bodyPr/>
                    <a:lstStyle/>
                    <a:p>
                      <a:pPr algn="ctr"/>
                      <a:r>
                        <a:rPr lang="zh-CN" altLang="en-US" dirty="0" smtClean="0">
                          <a:latin typeface="+mn-ea"/>
                          <a:ea typeface="+mn-ea"/>
                        </a:rPr>
                        <a:t>进入系统设置菜单</a:t>
                      </a:r>
                    </a:p>
                  </a:txBody>
                  <a:tcPr/>
                </a:tc>
                <a:tc>
                  <a:txBody>
                    <a:bodyPr/>
                    <a:lstStyle/>
                    <a:p>
                      <a:r>
                        <a:rPr lang="zh-CN" altLang="en-US" sz="2000" kern="1200" baseline="0" dirty="0" smtClean="0">
                          <a:solidFill>
                            <a:schemeClr val="dk1"/>
                          </a:solidFill>
                          <a:latin typeface="+mn-ea"/>
                          <a:ea typeface="+mn-ea"/>
                          <a:cs typeface="+mn-cs"/>
                        </a:rPr>
                        <a:t>点击该键输入密码</a:t>
                      </a:r>
                      <a:r>
                        <a:rPr lang="en-US" altLang="zh-CN" sz="2000" kern="1200" baseline="0" dirty="0" smtClean="0">
                          <a:solidFill>
                            <a:schemeClr val="dk1"/>
                          </a:solidFill>
                          <a:latin typeface="+mn-ea"/>
                          <a:ea typeface="+mn-ea"/>
                          <a:cs typeface="+mn-cs"/>
                        </a:rPr>
                        <a:t>“111”</a:t>
                      </a:r>
                      <a:r>
                        <a:rPr lang="zh-CN" altLang="en-US" sz="2000" kern="1200" baseline="0" dirty="0" smtClean="0">
                          <a:solidFill>
                            <a:schemeClr val="dk1"/>
                          </a:solidFill>
                          <a:latin typeface="+mn-ea"/>
                          <a:ea typeface="+mn-ea"/>
                          <a:cs typeface="+mn-cs"/>
                        </a:rPr>
                        <a:t>进入系统设置界面，恒湿机设置参数异常时可进行自整定。</a:t>
                      </a:r>
                      <a:endParaRPr lang="zh-CN" altLang="en-US" sz="2000" dirty="0">
                        <a:latin typeface="+mn-ea"/>
                        <a:ea typeface="+mn-ea"/>
                      </a:endParaRPr>
                    </a:p>
                  </a:txBody>
                  <a:tcPr/>
                </a:tc>
              </a:tr>
            </a:tbl>
          </a:graphicData>
        </a:graphic>
      </p:graphicFrame>
      <p:pic>
        <p:nvPicPr>
          <p:cNvPr id="2" name="图片 1" descr="捕获"/>
          <p:cNvPicPr>
            <a:picLocks noChangeAspect="1"/>
          </p:cNvPicPr>
          <p:nvPr/>
        </p:nvPicPr>
        <p:blipFill>
          <a:blip r:embed="rId2"/>
          <a:stretch>
            <a:fillRect/>
          </a:stretch>
        </p:blipFill>
        <p:spPr>
          <a:xfrm>
            <a:off x="1343025" y="1931035"/>
            <a:ext cx="2087880" cy="880110"/>
          </a:xfrm>
          <a:prstGeom prst="rect">
            <a:avLst/>
          </a:prstGeom>
        </p:spPr>
      </p:pic>
      <p:pic>
        <p:nvPicPr>
          <p:cNvPr id="3" name="图片 2"/>
          <p:cNvPicPr>
            <a:picLocks noChangeAspect="1"/>
          </p:cNvPicPr>
          <p:nvPr/>
        </p:nvPicPr>
        <p:blipFill>
          <a:blip r:embed="rId3"/>
          <a:stretch>
            <a:fillRect/>
          </a:stretch>
        </p:blipFill>
        <p:spPr>
          <a:xfrm>
            <a:off x="1329055" y="3159125"/>
            <a:ext cx="2114550" cy="762000"/>
          </a:xfrm>
          <a:prstGeom prst="rect">
            <a:avLst/>
          </a:prstGeom>
        </p:spPr>
      </p:pic>
      <p:pic>
        <p:nvPicPr>
          <p:cNvPr id="7" name="图片 6"/>
          <p:cNvPicPr>
            <a:picLocks noChangeAspect="1"/>
          </p:cNvPicPr>
          <p:nvPr/>
        </p:nvPicPr>
        <p:blipFill>
          <a:blip r:embed="rId4"/>
          <a:stretch>
            <a:fillRect/>
          </a:stretch>
        </p:blipFill>
        <p:spPr>
          <a:xfrm>
            <a:off x="1202690" y="5273675"/>
            <a:ext cx="2240915" cy="887095"/>
          </a:xfrm>
          <a:prstGeom prst="rect">
            <a:avLst/>
          </a:prstGeom>
        </p:spPr>
      </p:pic>
      <p:pic>
        <p:nvPicPr>
          <p:cNvPr id="8" name="图片 7" descr="捕获"/>
          <p:cNvPicPr>
            <a:picLocks noChangeAspect="1"/>
          </p:cNvPicPr>
          <p:nvPr/>
        </p:nvPicPr>
        <p:blipFill>
          <a:blip r:embed="rId5"/>
          <a:stretch>
            <a:fillRect/>
          </a:stretch>
        </p:blipFill>
        <p:spPr>
          <a:xfrm>
            <a:off x="1329055" y="4118610"/>
            <a:ext cx="2033905" cy="1017270"/>
          </a:xfrm>
          <a:prstGeom prst="rect">
            <a:avLst/>
          </a:prstGeom>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6</a:t>
            </a:fld>
            <a:endParaRPr lang="zh-CN" altLang="en-US" sz="1200" dirty="0">
              <a:solidFill>
                <a:schemeClr val="bg1"/>
              </a:solidFill>
            </a:endParaRPr>
          </a:p>
        </p:txBody>
      </p:sp>
      <p:cxnSp>
        <p:nvCxnSpPr>
          <p:cNvPr id="34" name="直接连接符 33"/>
          <p:cNvCxnSpPr/>
          <p:nvPr/>
        </p:nvCxnSpPr>
        <p:spPr>
          <a:xfrm>
            <a:off x="5159489" y="14811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39" y="17192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39" y="123190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89" y="14811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39" y="17192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39" y="151765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89" y="130492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20490" name="组合 11"/>
          <p:cNvGrpSpPr/>
          <p:nvPr/>
        </p:nvGrpSpPr>
        <p:grpSpPr>
          <a:xfrm>
            <a:off x="1919288" y="1052513"/>
            <a:ext cx="7775575" cy="811212"/>
            <a:chOff x="3504874" y="1353111"/>
            <a:chExt cx="5182251" cy="1057946"/>
          </a:xfrm>
        </p:grpSpPr>
        <p:sp>
          <p:nvSpPr>
            <p:cNvPr id="13" name="矩形 12"/>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4"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526"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20527" name="TextBox 42"/>
            <p:cNvSpPr txBox="1"/>
            <p:nvPr/>
          </p:nvSpPr>
          <p:spPr>
            <a:xfrm>
              <a:off x="5269496" y="1716282"/>
              <a:ext cx="3416854"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培训目标及培训要求</a:t>
              </a:r>
            </a:p>
          </p:txBody>
        </p:sp>
      </p:grpSp>
      <p:grpSp>
        <p:nvGrpSpPr>
          <p:cNvPr id="20491" name="组合 16"/>
          <p:cNvGrpSpPr/>
          <p:nvPr/>
        </p:nvGrpSpPr>
        <p:grpSpPr>
          <a:xfrm>
            <a:off x="1919288" y="2781300"/>
            <a:ext cx="7775575" cy="811213"/>
            <a:chOff x="3504874" y="2510154"/>
            <a:chExt cx="5182252" cy="1057946"/>
          </a:xfrm>
        </p:grpSpPr>
        <p:sp>
          <p:nvSpPr>
            <p:cNvPr id="18" name="矩形 17"/>
            <p:cNvSpPr/>
            <p:nvPr/>
          </p:nvSpPr>
          <p:spPr>
            <a:xfrm>
              <a:off x="5108854" y="2510154"/>
              <a:ext cx="3578272"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29"/>
            <p:cNvSpPr/>
            <p:nvPr/>
          </p:nvSpPr>
          <p:spPr>
            <a:xfrm>
              <a:off x="3504874" y="2510154"/>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522" name="TextBox 80"/>
            <p:cNvSpPr txBox="1"/>
            <p:nvPr/>
          </p:nvSpPr>
          <p:spPr>
            <a:xfrm>
              <a:off x="3744450" y="2670391"/>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0523" name="TextBox 81"/>
            <p:cNvSpPr txBox="1"/>
            <p:nvPr/>
          </p:nvSpPr>
          <p:spPr>
            <a:xfrm>
              <a:off x="5269499" y="2873327"/>
              <a:ext cx="1162874" cy="441526"/>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开机及关机操作</a:t>
              </a:r>
            </a:p>
          </p:txBody>
        </p:sp>
      </p:grpSp>
      <p:grpSp>
        <p:nvGrpSpPr>
          <p:cNvPr id="20492" name="组合 21"/>
          <p:cNvGrpSpPr/>
          <p:nvPr/>
        </p:nvGrpSpPr>
        <p:grpSpPr>
          <a:xfrm>
            <a:off x="1919288" y="3644900"/>
            <a:ext cx="7775575" cy="811213"/>
            <a:chOff x="3504874" y="3667198"/>
            <a:chExt cx="5182251" cy="1057946"/>
          </a:xfrm>
        </p:grpSpPr>
        <p:sp>
          <p:nvSpPr>
            <p:cNvPr id="23" name="矩形 22"/>
            <p:cNvSpPr/>
            <p:nvPr/>
          </p:nvSpPr>
          <p:spPr>
            <a:xfrm>
              <a:off x="5108854" y="3667198"/>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9"/>
            <p:cNvSpPr/>
            <p:nvPr/>
          </p:nvSpPr>
          <p:spPr>
            <a:xfrm>
              <a:off x="3504874" y="3667198"/>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518" name="TextBox 89"/>
            <p:cNvSpPr txBox="1"/>
            <p:nvPr/>
          </p:nvSpPr>
          <p:spPr>
            <a:xfrm>
              <a:off x="3736212" y="3822566"/>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20519" name="TextBox 90"/>
            <p:cNvSpPr txBox="1"/>
            <p:nvPr/>
          </p:nvSpPr>
          <p:spPr>
            <a:xfrm>
              <a:off x="5269499" y="4030369"/>
              <a:ext cx="3416852"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机组参数设定</a:t>
              </a:r>
            </a:p>
          </p:txBody>
        </p:sp>
      </p:grpSp>
      <p:grpSp>
        <p:nvGrpSpPr>
          <p:cNvPr id="20493" name="组合 26"/>
          <p:cNvGrpSpPr/>
          <p:nvPr/>
        </p:nvGrpSpPr>
        <p:grpSpPr>
          <a:xfrm>
            <a:off x="1919288" y="4508500"/>
            <a:ext cx="7775575" cy="809625"/>
            <a:chOff x="3503712" y="4819326"/>
            <a:chExt cx="5182251" cy="1057946"/>
          </a:xfrm>
        </p:grpSpPr>
        <p:sp>
          <p:nvSpPr>
            <p:cNvPr id="28" name="矩形 27"/>
            <p:cNvSpPr/>
            <p:nvPr/>
          </p:nvSpPr>
          <p:spPr>
            <a:xfrm>
              <a:off x="5107692" y="4819326"/>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矩形 29"/>
            <p:cNvSpPr/>
            <p:nvPr/>
          </p:nvSpPr>
          <p:spPr>
            <a:xfrm>
              <a:off x="3503712" y="4819326"/>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514" name="TextBox 89"/>
            <p:cNvSpPr txBox="1"/>
            <p:nvPr/>
          </p:nvSpPr>
          <p:spPr>
            <a:xfrm>
              <a:off x="3744450" y="4974694"/>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sp>
          <p:nvSpPr>
            <p:cNvPr id="20515" name="TextBox 90"/>
            <p:cNvSpPr txBox="1"/>
            <p:nvPr/>
          </p:nvSpPr>
          <p:spPr>
            <a:xfrm>
              <a:off x="5268337" y="5182498"/>
              <a:ext cx="3417626" cy="442392"/>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工作状态查看</a:t>
              </a:r>
            </a:p>
          </p:txBody>
        </p:sp>
      </p:grpSp>
      <p:sp>
        <p:nvSpPr>
          <p:cNvPr id="20495" name="TextBox 81"/>
          <p:cNvSpPr txBox="1"/>
          <p:nvPr/>
        </p:nvSpPr>
        <p:spPr>
          <a:xfrm>
            <a:off x="6311900" y="2133600"/>
            <a:ext cx="2447925" cy="338138"/>
          </a:xfrm>
          <a:prstGeom prst="rect">
            <a:avLst/>
          </a:prstGeom>
          <a:noFill/>
          <a:ln w="9525">
            <a:noFill/>
          </a:ln>
        </p:spPr>
        <p:txBody>
          <a:bodyPr>
            <a:spAutoFit/>
          </a:bodyPr>
          <a:lstStyle/>
          <a:p>
            <a:r>
              <a:rPr lang="en-US" altLang="zh-CN" sz="1600" b="1" dirty="0">
                <a:solidFill>
                  <a:schemeClr val="bg1"/>
                </a:solidFill>
                <a:latin typeface="Copperplate Gothic Bold" panose="020E0705020206020404" pitchFamily="34" charset="0"/>
              </a:rPr>
              <a:t>1</a:t>
            </a:r>
            <a:r>
              <a:rPr lang="zh-CN" altLang="en-US" sz="1600" b="1" dirty="0">
                <a:solidFill>
                  <a:schemeClr val="bg1"/>
                </a:solidFill>
                <a:latin typeface="Copperplate Gothic Bold" panose="020E0705020206020404" pitchFamily="34" charset="0"/>
              </a:rPr>
              <a:t>、开机及关机本地操作</a:t>
            </a:r>
          </a:p>
        </p:txBody>
      </p:sp>
      <p:sp>
        <p:nvSpPr>
          <p:cNvPr id="20496" name="TextBox 81"/>
          <p:cNvSpPr txBox="1"/>
          <p:nvPr/>
        </p:nvSpPr>
        <p:spPr>
          <a:xfrm>
            <a:off x="6311900" y="2492375"/>
            <a:ext cx="2447925" cy="339725"/>
          </a:xfrm>
          <a:prstGeom prst="rect">
            <a:avLst/>
          </a:prstGeom>
          <a:noFill/>
          <a:ln w="9525">
            <a:noFill/>
          </a:ln>
        </p:spPr>
        <p:txBody>
          <a:bodyPr>
            <a:spAutoFit/>
          </a:bodyPr>
          <a:lstStyle/>
          <a:p>
            <a:r>
              <a:rPr lang="en-US" altLang="zh-CN" sz="1600" b="1" dirty="0">
                <a:solidFill>
                  <a:schemeClr val="bg1"/>
                </a:solidFill>
                <a:latin typeface="Copperplate Gothic Bold" panose="020E0705020206020404" pitchFamily="34" charset="0"/>
              </a:rPr>
              <a:t>2</a:t>
            </a:r>
            <a:r>
              <a:rPr lang="zh-CN" altLang="en-US" sz="1600" b="1" dirty="0">
                <a:solidFill>
                  <a:schemeClr val="bg1"/>
                </a:solidFill>
                <a:latin typeface="Copperplate Gothic Bold" panose="020E0705020206020404" pitchFamily="34" charset="0"/>
              </a:rPr>
              <a:t>、开机及关机</a:t>
            </a:r>
            <a:r>
              <a:rPr lang="en-US" altLang="zh-CN" sz="1600" b="1" dirty="0">
                <a:solidFill>
                  <a:schemeClr val="bg1"/>
                </a:solidFill>
                <a:latin typeface="Copperplate Gothic Bold" panose="020E0705020206020404" pitchFamily="34" charset="0"/>
              </a:rPr>
              <a:t>BA</a:t>
            </a:r>
            <a:r>
              <a:rPr lang="zh-CN" altLang="en-US" sz="1600" b="1" dirty="0">
                <a:solidFill>
                  <a:schemeClr val="bg1"/>
                </a:solidFill>
                <a:latin typeface="Copperplate Gothic Bold" panose="020E0705020206020404" pitchFamily="34" charset="0"/>
              </a:rPr>
              <a:t>操作</a:t>
            </a:r>
          </a:p>
        </p:txBody>
      </p:sp>
      <p:grpSp>
        <p:nvGrpSpPr>
          <p:cNvPr id="20501" name="组合 11"/>
          <p:cNvGrpSpPr/>
          <p:nvPr/>
        </p:nvGrpSpPr>
        <p:grpSpPr>
          <a:xfrm>
            <a:off x="1919288" y="1916113"/>
            <a:ext cx="7775575" cy="811212"/>
            <a:chOff x="3504874" y="1353111"/>
            <a:chExt cx="5182251" cy="1057946"/>
          </a:xfrm>
        </p:grpSpPr>
        <p:sp>
          <p:nvSpPr>
            <p:cNvPr id="42" name="矩形 41"/>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43"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0506"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0507" name="TextBox 42"/>
            <p:cNvSpPr txBox="1"/>
            <p:nvPr/>
          </p:nvSpPr>
          <p:spPr>
            <a:xfrm>
              <a:off x="5269496" y="1716282"/>
              <a:ext cx="3416854" cy="442133"/>
            </a:xfrm>
            <a:prstGeom prst="rect">
              <a:avLst/>
            </a:prstGeom>
            <a:noFill/>
            <a:ln w="9525">
              <a:noFill/>
            </a:ln>
          </p:spPr>
          <p:txBody>
            <a:bodyPr>
              <a:spAutoFit/>
            </a:bodyPr>
            <a:lstStyle/>
            <a:p>
              <a:r>
                <a:rPr lang="zh-CN" altLang="en-US" sz="1600" b="1" dirty="0">
                  <a:solidFill>
                    <a:schemeClr val="bg1"/>
                  </a:solidFill>
                  <a:latin typeface="Copperplate Gothic Bold" panose="020E0705020206020404" pitchFamily="34" charset="0"/>
                </a:rPr>
                <a:t>冷机面板介绍</a:t>
              </a:r>
            </a:p>
          </p:txBody>
        </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7</a:t>
            </a:fld>
            <a:endParaRPr lang="zh-CN" altLang="en-US" sz="1200" dirty="0">
              <a:solidFill>
                <a:schemeClr val="bg1"/>
              </a:solidFill>
            </a:endParaRPr>
          </a:p>
        </p:txBody>
      </p:sp>
      <p:sp>
        <p:nvSpPr>
          <p:cNvPr id="21507" name="TextBox 5"/>
          <p:cNvSpPr txBox="1"/>
          <p:nvPr/>
        </p:nvSpPr>
        <p:spPr>
          <a:xfrm>
            <a:off x="1703388" y="404813"/>
            <a:ext cx="8856662" cy="460375"/>
          </a:xfrm>
          <a:prstGeom prst="rect">
            <a:avLst/>
          </a:prstGeom>
          <a:noFill/>
          <a:ln w="9525">
            <a:noFill/>
          </a:ln>
        </p:spPr>
        <p:txBody>
          <a:bodyPr>
            <a:spAutoFit/>
          </a:bodyPr>
          <a:lstStyle/>
          <a:p>
            <a:r>
              <a:rPr lang="zh-CN" altLang="en-US" sz="2400" b="1" dirty="0">
                <a:solidFill>
                  <a:schemeClr val="accent1"/>
                </a:solidFill>
                <a:latin typeface="Copperplate Gothic Bold" panose="020E0705020206020404" pitchFamily="34" charset="0"/>
              </a:rPr>
              <a:t>恒湿机开关机操作</a:t>
            </a:r>
          </a:p>
        </p:txBody>
      </p:sp>
      <p:graphicFrame>
        <p:nvGraphicFramePr>
          <p:cNvPr id="2" name="表格 1"/>
          <p:cNvGraphicFramePr>
            <a:graphicFrameLocks noGrp="1"/>
          </p:cNvGraphicFramePr>
          <p:nvPr/>
        </p:nvGraphicFramePr>
        <p:xfrm>
          <a:off x="334963" y="1196975"/>
          <a:ext cx="11568608" cy="1152128"/>
        </p:xfrm>
        <a:graphic>
          <a:graphicData uri="http://schemas.openxmlformats.org/drawingml/2006/table">
            <a:tbl>
              <a:tblPr firstRow="1" bandRow="1">
                <a:tableStyleId>{5C22544A-7EE6-4342-B048-85BDC9FD1C3A}</a:tableStyleId>
              </a:tblPr>
              <a:tblGrid>
                <a:gridCol w="11568608"/>
              </a:tblGrid>
              <a:tr h="576064">
                <a:tc>
                  <a:txBody>
                    <a:bodyPr/>
                    <a:lstStyle/>
                    <a:p>
                      <a:pPr algn="ctr"/>
                      <a:r>
                        <a:rPr lang="zh-CN" altLang="en-US" sz="1600" dirty="0" smtClean="0"/>
                        <a:t>恒湿机开启前检查事项</a:t>
                      </a:r>
                      <a:endParaRPr lang="zh-CN" altLang="en-US" sz="1600" dirty="0"/>
                    </a:p>
                  </a:txBody>
                  <a:tcPr marT="45719" marB="45719" anchor="ctr"/>
                </a:tc>
              </a:tr>
              <a:tr h="576064">
                <a:tc>
                  <a:txBody>
                    <a:bodyPr/>
                    <a:lstStyle/>
                    <a:p>
                      <a:pPr marL="0" marR="0" indent="0" algn="ctr" defTabSz="1218565" rtl="0" eaLnBrk="1" fontAlgn="ctr" latinLnBrk="0" hangingPunct="1">
                        <a:lnSpc>
                          <a:spcPct val="100000"/>
                        </a:lnSpc>
                        <a:spcBef>
                          <a:spcPts val="0"/>
                        </a:spcBef>
                        <a:spcAft>
                          <a:spcPts val="0"/>
                        </a:spcAft>
                        <a:buClrTx/>
                        <a:buSzTx/>
                        <a:buFontTx/>
                        <a:buNone/>
                        <a:defRPr/>
                      </a:pP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检查恒湿机开机电源状态</a:t>
                      </a:r>
                    </a:p>
                  </a:txBody>
                  <a:tcPr marL="9525" marR="9525" marT="9525" marB="0" anchor="ctr"/>
                </a:tc>
              </a:tr>
            </a:tbl>
          </a:graphicData>
        </a:graphic>
      </p:graphicFrame>
      <p:sp>
        <p:nvSpPr>
          <p:cNvPr id="6" name="矩形 5"/>
          <p:cNvSpPr/>
          <p:nvPr/>
        </p:nvSpPr>
        <p:spPr>
          <a:xfrm>
            <a:off x="5664200" y="4941888"/>
            <a:ext cx="3168650" cy="5032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2291" name="图片 3" descr="IMG_20180825_094935"/>
          <p:cNvPicPr>
            <a:picLocks noChangeAspect="1"/>
          </p:cNvPicPr>
          <p:nvPr/>
        </p:nvPicPr>
        <p:blipFill>
          <a:blip r:embed="rId3"/>
          <a:stretch>
            <a:fillRect/>
          </a:stretch>
        </p:blipFill>
        <p:spPr>
          <a:xfrm>
            <a:off x="1868170" y="2503170"/>
            <a:ext cx="7842250" cy="3830955"/>
          </a:xfrm>
          <a:prstGeom prst="rect">
            <a:avLst/>
          </a:prstGeom>
          <a:noFill/>
          <a:ln w="9525">
            <a:noFill/>
          </a:ln>
        </p:spPr>
      </p:pic>
      <p:sp>
        <p:nvSpPr>
          <p:cNvPr id="5" name="椭圆形标注 4"/>
          <p:cNvSpPr/>
          <p:nvPr/>
        </p:nvSpPr>
        <p:spPr>
          <a:xfrm>
            <a:off x="3917315" y="5147310"/>
            <a:ext cx="2087563" cy="720725"/>
          </a:xfrm>
          <a:prstGeom prst="wedgeEllipseCallout">
            <a:avLst>
              <a:gd name="adj1" fmla="val 94425"/>
              <a:gd name="adj2" fmla="val -1189"/>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293" name="文本框 6"/>
          <p:cNvSpPr txBox="1"/>
          <p:nvPr/>
        </p:nvSpPr>
        <p:spPr>
          <a:xfrm>
            <a:off x="4047490" y="5323523"/>
            <a:ext cx="1782763" cy="368300"/>
          </a:xfrm>
          <a:prstGeom prst="rect">
            <a:avLst/>
          </a:prstGeom>
          <a:noFill/>
          <a:ln w="9525">
            <a:noFill/>
          </a:ln>
        </p:spPr>
        <p:txBody>
          <a:bodyPr wrap="none" anchor="t">
            <a:spAutoFit/>
          </a:bodyPr>
          <a:lstStyle/>
          <a:p>
            <a:r>
              <a:rPr lang="zh-CN" altLang="en-US">
                <a:solidFill>
                  <a:srgbClr val="FF0000"/>
                </a:solidFill>
                <a:latin typeface="Arial" panose="020B0604020202020204" pitchFamily="34" charset="0"/>
                <a:ea typeface="宋体" panose="02010600030101010101" pitchFamily="2" charset="-122"/>
              </a:rPr>
              <a:t>恒湿机开机电源</a:t>
            </a:r>
          </a:p>
        </p:txBody>
      </p:sp>
      <p:sp>
        <p:nvSpPr>
          <p:cNvPr id="8" name="椭圆形标注 7"/>
          <p:cNvSpPr/>
          <p:nvPr/>
        </p:nvSpPr>
        <p:spPr>
          <a:xfrm>
            <a:off x="5334953" y="4414520"/>
            <a:ext cx="2087563" cy="719138"/>
          </a:xfrm>
          <a:prstGeom prst="wedgeEllipseCallout">
            <a:avLst>
              <a:gd name="adj1" fmla="val 69102"/>
              <a:gd name="adj2" fmla="val 9136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295" name="文本框 9"/>
          <p:cNvSpPr txBox="1"/>
          <p:nvPr/>
        </p:nvSpPr>
        <p:spPr>
          <a:xfrm>
            <a:off x="5830253" y="4590415"/>
            <a:ext cx="1096962" cy="368300"/>
          </a:xfrm>
          <a:prstGeom prst="rect">
            <a:avLst/>
          </a:prstGeom>
          <a:noFill/>
          <a:ln w="9525">
            <a:noFill/>
          </a:ln>
        </p:spPr>
        <p:txBody>
          <a:bodyPr wrap="none" anchor="t">
            <a:spAutoFit/>
          </a:bodyPr>
          <a:lstStyle/>
          <a:p>
            <a:r>
              <a:rPr lang="zh-CN" altLang="en-US">
                <a:solidFill>
                  <a:srgbClr val="FF0000"/>
                </a:solidFill>
                <a:latin typeface="Arial" panose="020B0604020202020204" pitchFamily="34" charset="0"/>
                <a:ea typeface="宋体" panose="02010600030101010101" pitchFamily="2" charset="-122"/>
              </a:rPr>
              <a:t>控制面板</a:t>
            </a:r>
          </a:p>
        </p:txBody>
      </p:sp>
      <p:sp>
        <p:nvSpPr>
          <p:cNvPr id="11" name="椭圆形标注 10"/>
          <p:cNvSpPr/>
          <p:nvPr/>
        </p:nvSpPr>
        <p:spPr>
          <a:xfrm>
            <a:off x="2008505" y="2717165"/>
            <a:ext cx="2087563" cy="720725"/>
          </a:xfrm>
          <a:prstGeom prst="wedgeEllipseCallout">
            <a:avLst>
              <a:gd name="adj1" fmla="val 54486"/>
              <a:gd name="adj2" fmla="val 108942"/>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椭圆形标注 11"/>
          <p:cNvSpPr/>
          <p:nvPr/>
        </p:nvSpPr>
        <p:spPr>
          <a:xfrm>
            <a:off x="8011795" y="2622868"/>
            <a:ext cx="1698625" cy="719138"/>
          </a:xfrm>
          <a:prstGeom prst="wedgeEllipseCallout">
            <a:avLst>
              <a:gd name="adj1" fmla="val -67794"/>
              <a:gd name="adj2" fmla="val 9732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298" name="文本框 12"/>
          <p:cNvSpPr txBox="1"/>
          <p:nvPr/>
        </p:nvSpPr>
        <p:spPr>
          <a:xfrm>
            <a:off x="2439353" y="2893695"/>
            <a:ext cx="1096962" cy="368300"/>
          </a:xfrm>
          <a:prstGeom prst="rect">
            <a:avLst/>
          </a:prstGeom>
          <a:noFill/>
          <a:ln w="9525">
            <a:noFill/>
          </a:ln>
        </p:spPr>
        <p:txBody>
          <a:bodyPr wrap="none" anchor="t">
            <a:spAutoFit/>
          </a:bodyPr>
          <a:lstStyle/>
          <a:p>
            <a:r>
              <a:rPr lang="zh-CN" altLang="en-US">
                <a:solidFill>
                  <a:srgbClr val="FF0000"/>
                </a:solidFill>
                <a:latin typeface="Arial" panose="020B0604020202020204" pitchFamily="34" charset="0"/>
                <a:ea typeface="宋体" panose="02010600030101010101" pitchFamily="2" charset="-122"/>
              </a:rPr>
              <a:t>除湿风机</a:t>
            </a:r>
          </a:p>
        </p:txBody>
      </p:sp>
      <p:sp>
        <p:nvSpPr>
          <p:cNvPr id="12299" name="文本框 13"/>
          <p:cNvSpPr txBox="1"/>
          <p:nvPr/>
        </p:nvSpPr>
        <p:spPr>
          <a:xfrm>
            <a:off x="8312150" y="2799080"/>
            <a:ext cx="1096963" cy="368300"/>
          </a:xfrm>
          <a:prstGeom prst="rect">
            <a:avLst/>
          </a:prstGeom>
          <a:noFill/>
          <a:ln w="9525">
            <a:noFill/>
          </a:ln>
        </p:spPr>
        <p:txBody>
          <a:bodyPr wrap="none" anchor="t">
            <a:spAutoFit/>
          </a:bodyPr>
          <a:lstStyle/>
          <a:p>
            <a:r>
              <a:rPr lang="zh-CN" altLang="en-US">
                <a:solidFill>
                  <a:srgbClr val="FF0000"/>
                </a:solidFill>
                <a:latin typeface="Arial" panose="020B0604020202020204" pitchFamily="34" charset="0"/>
                <a:ea typeface="宋体" panose="02010600030101010101" pitchFamily="2" charset="-122"/>
              </a:rPr>
              <a:t>加湿风机</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p:cNvSpPr txBox="1">
            <a:spLocks noGrp="1"/>
          </p:cNvSpPr>
          <p:nvPr>
            <p:ph type="sldNum" sz="quarter" idx="4"/>
          </p:nvPr>
        </p:nvSpPr>
        <p:spPr/>
        <p:txBody>
          <a:bodyPr lIns="0" tIns="0" rIns="0" bIns="0" anchor="ctr" anchorCtr="1"/>
          <a:lstStyle>
            <a:lvl1pPr marL="0" lvl="0" indent="0" algn="l" defTabSz="914400" rtl="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anose="020E0705020206020404"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anose="020E0705020206020404" pitchFamily="34" charset="0"/>
                <a:ea typeface="微软雅黑" panose="020B0503020204020204" pitchFamily="34" charset="-122"/>
                <a:cs typeface="+mn-cs"/>
              </a:defRPr>
            </a:lvl5pPr>
          </a:lstStyle>
          <a:p>
            <a:pPr lvl="0" algn="ctr" eaLnBrk="1" hangingPunct="1"/>
            <a:fld id="{9A0DB2DC-4C9A-4742-B13C-FB6460FD3503}" type="slidenum">
              <a:rPr lang="zh-CN" altLang="en-US" sz="1200" dirty="0">
                <a:solidFill>
                  <a:schemeClr val="bg1"/>
                </a:solidFill>
              </a:rPr>
              <a:t>8</a:t>
            </a:fld>
            <a:endParaRPr lang="zh-CN" altLang="en-US" sz="1200" dirty="0">
              <a:solidFill>
                <a:schemeClr val="bg1"/>
              </a:solidFill>
            </a:endParaRPr>
          </a:p>
        </p:txBody>
      </p:sp>
      <p:sp>
        <p:nvSpPr>
          <p:cNvPr id="22531" name="TextBox 5"/>
          <p:cNvSpPr txBox="1"/>
          <p:nvPr/>
        </p:nvSpPr>
        <p:spPr>
          <a:xfrm>
            <a:off x="1703388" y="404813"/>
            <a:ext cx="8856662" cy="460375"/>
          </a:xfrm>
          <a:prstGeom prst="rect">
            <a:avLst/>
          </a:prstGeom>
          <a:noFill/>
          <a:ln w="9525">
            <a:noFill/>
          </a:ln>
        </p:spPr>
        <p:txBody>
          <a:bodyPr>
            <a:spAutoFit/>
          </a:bodyPr>
          <a:lstStyle/>
          <a:p>
            <a:r>
              <a:rPr lang="zh-CN" altLang="en-US" sz="2400" b="1" dirty="0">
                <a:solidFill>
                  <a:schemeClr val="accent1"/>
                </a:solidFill>
                <a:latin typeface="Copperplate Gothic Bold" panose="020E0705020206020404" pitchFamily="34" charset="0"/>
              </a:rPr>
              <a:t>恒湿机开关机操作</a:t>
            </a:r>
          </a:p>
        </p:txBody>
      </p:sp>
      <p:graphicFrame>
        <p:nvGraphicFramePr>
          <p:cNvPr id="2" name="表格 1"/>
          <p:cNvGraphicFramePr>
            <a:graphicFrameLocks noGrp="1"/>
          </p:cNvGraphicFramePr>
          <p:nvPr/>
        </p:nvGraphicFramePr>
        <p:xfrm>
          <a:off x="0" y="1196975"/>
          <a:ext cx="11856640" cy="1029935"/>
        </p:xfrm>
        <a:graphic>
          <a:graphicData uri="http://schemas.openxmlformats.org/drawingml/2006/table">
            <a:tbl>
              <a:tblPr firstRow="1" bandRow="1">
                <a:tableStyleId>{5C22544A-7EE6-4342-B048-85BDC9FD1C3A}</a:tableStyleId>
              </a:tblPr>
              <a:tblGrid>
                <a:gridCol w="11856640"/>
              </a:tblGrid>
              <a:tr h="515154">
                <a:tc>
                  <a:txBody>
                    <a:bodyPr/>
                    <a:lstStyle/>
                    <a:p>
                      <a:pPr algn="ctr"/>
                      <a:r>
                        <a:rPr lang="zh-CN" altLang="en-US" sz="1600" dirty="0" smtClean="0"/>
                        <a:t>恒湿机开启检查事项</a:t>
                      </a:r>
                      <a:endParaRPr lang="zh-CN" altLang="en-US" sz="1600" dirty="0"/>
                    </a:p>
                  </a:txBody>
                  <a:tcPr marT="45719" marB="45719" anchor="ctr"/>
                </a:tc>
              </a:tr>
              <a:tr h="514781">
                <a:tc>
                  <a:txBody>
                    <a:bodyPr/>
                    <a:lstStyle/>
                    <a:p>
                      <a:pPr algn="ctr"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检查恒湿机湿膜及除湿系统状态</a:t>
                      </a:r>
                    </a:p>
                  </a:txBody>
                  <a:tcPr marL="9525" marR="9525" marT="9525" marB="0" anchor="ctr"/>
                </a:tc>
              </a:tr>
            </a:tbl>
          </a:graphicData>
        </a:graphic>
      </p:graphicFrame>
      <p:sp>
        <p:nvSpPr>
          <p:cNvPr id="12" name="椭圆形标注 11"/>
          <p:cNvSpPr/>
          <p:nvPr/>
        </p:nvSpPr>
        <p:spPr>
          <a:xfrm>
            <a:off x="5243830" y="2710815"/>
            <a:ext cx="1369060" cy="352425"/>
          </a:xfrm>
          <a:prstGeom prst="wedgeEllipseCallout">
            <a:avLst>
              <a:gd name="adj1" fmla="val 47186"/>
              <a:gd name="adj2" fmla="val 118722"/>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 name="文本框 13"/>
          <p:cNvSpPr txBox="1"/>
          <p:nvPr/>
        </p:nvSpPr>
        <p:spPr>
          <a:xfrm>
            <a:off x="5464175" y="2710815"/>
            <a:ext cx="1263650" cy="306705"/>
          </a:xfrm>
          <a:prstGeom prst="rect">
            <a:avLst/>
          </a:prstGeom>
          <a:noFill/>
        </p:spPr>
        <p:txBody>
          <a:bodyPr wrap="square" rtlCol="0">
            <a:spAutoFit/>
          </a:bodyPr>
          <a:lstStyle/>
          <a:p>
            <a:r>
              <a:rPr lang="zh-CN" altLang="en-US" sz="1400">
                <a:solidFill>
                  <a:srgbClr val="FF0000"/>
                </a:solidFill>
                <a:latin typeface="Arial" panose="020B0604020202020204" pitchFamily="34" charset="0"/>
                <a:ea typeface="宋体" panose="02010600030101010101" pitchFamily="2" charset="-122"/>
                <a:sym typeface="+mn-ea"/>
              </a:rPr>
              <a:t>排水电磁阀</a:t>
            </a:r>
            <a:endParaRPr lang="zh-CN" altLang="en-US" sz="1400"/>
          </a:p>
        </p:txBody>
      </p:sp>
      <p:sp>
        <p:nvSpPr>
          <p:cNvPr id="16" name="椭圆形标注 15"/>
          <p:cNvSpPr/>
          <p:nvPr/>
        </p:nvSpPr>
        <p:spPr>
          <a:xfrm>
            <a:off x="7121525" y="5764530"/>
            <a:ext cx="1908175" cy="597535"/>
          </a:xfrm>
          <a:prstGeom prst="wedgeEllipseCallout">
            <a:avLst>
              <a:gd name="adj1" fmla="val -25482"/>
              <a:gd name="adj2" fmla="val -8237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8" name="文本框 11"/>
          <p:cNvSpPr txBox="1"/>
          <p:nvPr/>
        </p:nvSpPr>
        <p:spPr>
          <a:xfrm>
            <a:off x="7502525" y="5940425"/>
            <a:ext cx="1325563" cy="368300"/>
          </a:xfrm>
          <a:prstGeom prst="rect">
            <a:avLst/>
          </a:prstGeom>
          <a:noFill/>
          <a:ln w="9525">
            <a:noFill/>
          </a:ln>
        </p:spPr>
        <p:txBody>
          <a:bodyPr wrap="none" anchor="t">
            <a:spAutoFit/>
          </a:bodyPr>
          <a:lstStyle/>
          <a:p>
            <a:r>
              <a:rPr lang="zh-CN" altLang="en-US">
                <a:solidFill>
                  <a:srgbClr val="FF0000"/>
                </a:solidFill>
                <a:latin typeface="Arial" panose="020B0604020202020204" pitchFamily="34" charset="0"/>
                <a:ea typeface="宋体" panose="02010600030101010101" pitchFamily="2" charset="-122"/>
              </a:rPr>
              <a:t>手动排水阀</a:t>
            </a:r>
          </a:p>
        </p:txBody>
      </p:sp>
      <p:sp>
        <p:nvSpPr>
          <p:cNvPr id="19" name="椭圆形标注 18"/>
          <p:cNvSpPr/>
          <p:nvPr/>
        </p:nvSpPr>
        <p:spPr>
          <a:xfrm>
            <a:off x="7121525" y="3452495"/>
            <a:ext cx="1695450" cy="483235"/>
          </a:xfrm>
          <a:prstGeom prst="wedgeEllipseCallout">
            <a:avLst>
              <a:gd name="adj1" fmla="val 49787"/>
              <a:gd name="adj2" fmla="val -72731"/>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0" name="文本框 3"/>
          <p:cNvSpPr txBox="1"/>
          <p:nvPr/>
        </p:nvSpPr>
        <p:spPr>
          <a:xfrm>
            <a:off x="7383145" y="3540760"/>
            <a:ext cx="1171575" cy="306705"/>
          </a:xfrm>
          <a:prstGeom prst="rect">
            <a:avLst/>
          </a:prstGeom>
          <a:noFill/>
          <a:ln w="9525">
            <a:noFill/>
          </a:ln>
        </p:spPr>
        <p:txBody>
          <a:bodyPr wrap="square" anchor="t">
            <a:spAutoFit/>
          </a:bodyPr>
          <a:lstStyle/>
          <a:p>
            <a:r>
              <a:rPr lang="zh-CN" altLang="en-US" sz="1400">
                <a:solidFill>
                  <a:srgbClr val="FF0000"/>
                </a:solidFill>
                <a:latin typeface="Arial" panose="020B0604020202020204" pitchFamily="34" charset="0"/>
                <a:ea typeface="宋体" panose="02010600030101010101" pitchFamily="2" charset="-122"/>
              </a:rPr>
              <a:t>进水电磁阀</a:t>
            </a:r>
          </a:p>
        </p:txBody>
      </p:sp>
      <p:sp>
        <p:nvSpPr>
          <p:cNvPr id="22" name="文本框 15"/>
          <p:cNvSpPr txBox="1"/>
          <p:nvPr/>
        </p:nvSpPr>
        <p:spPr>
          <a:xfrm>
            <a:off x="1989138" y="4501833"/>
            <a:ext cx="1782762" cy="368300"/>
          </a:xfrm>
          <a:prstGeom prst="rect">
            <a:avLst/>
          </a:prstGeom>
          <a:noFill/>
          <a:ln w="9525">
            <a:noFill/>
          </a:ln>
        </p:spPr>
        <p:txBody>
          <a:bodyPr wrap="none" anchor="t">
            <a:spAutoFit/>
          </a:bodyPr>
          <a:lstStyle/>
          <a:p>
            <a:r>
              <a:rPr lang="zh-CN" altLang="en-US">
                <a:solidFill>
                  <a:srgbClr val="FF0000"/>
                </a:solidFill>
                <a:latin typeface="Arial" panose="020B0604020202020204" pitchFamily="34" charset="0"/>
                <a:ea typeface="宋体" panose="02010600030101010101" pitchFamily="2" charset="-122"/>
              </a:rPr>
              <a:t>加湿用循环水泵</a:t>
            </a:r>
          </a:p>
        </p:txBody>
      </p:sp>
      <p:sp>
        <p:nvSpPr>
          <p:cNvPr id="23" name="椭圆形标注 22"/>
          <p:cNvSpPr/>
          <p:nvPr/>
        </p:nvSpPr>
        <p:spPr>
          <a:xfrm>
            <a:off x="1812290" y="4325620"/>
            <a:ext cx="2087563" cy="720725"/>
          </a:xfrm>
          <a:prstGeom prst="wedgeEllipseCallout">
            <a:avLst>
              <a:gd name="adj1" fmla="val 47186"/>
              <a:gd name="adj2" fmla="val 118722"/>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6" name="椭圆形标注 25"/>
          <p:cNvSpPr/>
          <p:nvPr/>
        </p:nvSpPr>
        <p:spPr>
          <a:xfrm>
            <a:off x="3771900" y="3395345"/>
            <a:ext cx="1692275" cy="540385"/>
          </a:xfrm>
          <a:prstGeom prst="wedgeEllipseCallout">
            <a:avLst>
              <a:gd name="adj1" fmla="val -25482"/>
              <a:gd name="adj2" fmla="val -8237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28" name="文本框 19"/>
          <p:cNvSpPr txBox="1"/>
          <p:nvPr/>
        </p:nvSpPr>
        <p:spPr>
          <a:xfrm>
            <a:off x="3900170" y="3509645"/>
            <a:ext cx="1990725" cy="306705"/>
          </a:xfrm>
          <a:prstGeom prst="rect">
            <a:avLst/>
          </a:prstGeom>
          <a:noFill/>
          <a:ln w="9525">
            <a:noFill/>
          </a:ln>
        </p:spPr>
        <p:txBody>
          <a:bodyPr wrap="square" anchor="t">
            <a:spAutoFit/>
          </a:bodyPr>
          <a:lstStyle/>
          <a:p>
            <a:r>
              <a:rPr lang="zh-CN" altLang="en-US" sz="1400">
                <a:solidFill>
                  <a:srgbClr val="FF0000"/>
                </a:solidFill>
                <a:latin typeface="Arial" panose="020B0604020202020204" pitchFamily="34" charset="0"/>
                <a:ea typeface="宋体" panose="02010600030101010101" pitchFamily="2" charset="-122"/>
              </a:rPr>
              <a:t>加湿水箱液位计</a:t>
            </a:r>
          </a:p>
        </p:txBody>
      </p:sp>
      <p:sp>
        <p:nvSpPr>
          <p:cNvPr id="29" name="椭圆形标注 28"/>
          <p:cNvSpPr/>
          <p:nvPr/>
        </p:nvSpPr>
        <p:spPr>
          <a:xfrm>
            <a:off x="6082030" y="4505960"/>
            <a:ext cx="1692275" cy="540385"/>
          </a:xfrm>
          <a:prstGeom prst="wedgeEllipseCallout">
            <a:avLst>
              <a:gd name="adj1" fmla="val -25482"/>
              <a:gd name="adj2" fmla="val -8237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1" name="文本框 30"/>
          <p:cNvSpPr txBox="1"/>
          <p:nvPr/>
        </p:nvSpPr>
        <p:spPr>
          <a:xfrm>
            <a:off x="6435725" y="4562475"/>
            <a:ext cx="1172210" cy="368300"/>
          </a:xfrm>
          <a:prstGeom prst="rect">
            <a:avLst/>
          </a:prstGeom>
          <a:noFill/>
        </p:spPr>
        <p:txBody>
          <a:bodyPr wrap="square" rtlCol="0">
            <a:spAutoFit/>
          </a:bodyPr>
          <a:lstStyle/>
          <a:p>
            <a:r>
              <a:rPr lang="en-US" altLang="zh-CN"/>
              <a:t>loucs</a:t>
            </a:r>
            <a:r>
              <a:rPr lang="zh-CN" altLang="en-US" sz="1400">
                <a:solidFill>
                  <a:srgbClr val="FF0000"/>
                </a:solidFill>
              </a:rPr>
              <a:t>漏水检测线</a:t>
            </a:r>
          </a:p>
        </p:txBody>
      </p:sp>
      <p:pic>
        <p:nvPicPr>
          <p:cNvPr id="32" name="图片 31"/>
          <p:cNvPicPr>
            <a:picLocks noChangeAspect="1"/>
          </p:cNvPicPr>
          <p:nvPr/>
        </p:nvPicPr>
        <p:blipFill>
          <a:blip r:embed="rId3"/>
          <a:stretch>
            <a:fillRect/>
          </a:stretch>
        </p:blipFill>
        <p:spPr>
          <a:xfrm>
            <a:off x="0" y="2226945"/>
            <a:ext cx="6082030" cy="4150995"/>
          </a:xfrm>
          <a:prstGeom prst="rect">
            <a:avLst/>
          </a:prstGeom>
        </p:spPr>
      </p:pic>
      <p:pic>
        <p:nvPicPr>
          <p:cNvPr id="34" name="图片 33"/>
          <p:cNvPicPr>
            <a:picLocks noChangeAspect="1"/>
          </p:cNvPicPr>
          <p:nvPr/>
        </p:nvPicPr>
        <p:blipFill>
          <a:blip r:embed="rId4"/>
          <a:stretch>
            <a:fillRect/>
          </a:stretch>
        </p:blipFill>
        <p:spPr>
          <a:xfrm>
            <a:off x="6082030" y="2212975"/>
            <a:ext cx="5774690" cy="4149090"/>
          </a:xfrm>
          <a:prstGeom prst="rect">
            <a:avLst/>
          </a:prstGeom>
        </p:spPr>
      </p:pic>
      <p:sp>
        <p:nvSpPr>
          <p:cNvPr id="35" name="文本框 6"/>
          <p:cNvSpPr txBox="1"/>
          <p:nvPr/>
        </p:nvSpPr>
        <p:spPr>
          <a:xfrm>
            <a:off x="815658" y="3127375"/>
            <a:ext cx="1325562" cy="368300"/>
          </a:xfrm>
          <a:prstGeom prst="rect">
            <a:avLst/>
          </a:prstGeom>
          <a:noFill/>
          <a:ln w="9525">
            <a:noFill/>
          </a:ln>
        </p:spPr>
        <p:txBody>
          <a:bodyPr wrap="none" anchor="t">
            <a:spAutoFit/>
          </a:bodyPr>
          <a:lstStyle/>
          <a:p>
            <a:r>
              <a:rPr lang="zh-CN" altLang="en-US">
                <a:solidFill>
                  <a:srgbClr val="FF0000"/>
                </a:solidFill>
                <a:latin typeface="Arial" panose="020B0604020202020204" pitchFamily="34" charset="0"/>
                <a:ea typeface="宋体" panose="02010600030101010101" pitchFamily="2" charset="-122"/>
              </a:rPr>
              <a:t>加湿用湿膜</a:t>
            </a:r>
          </a:p>
        </p:txBody>
      </p:sp>
      <p:sp>
        <p:nvSpPr>
          <p:cNvPr id="36" name="椭圆形标注 35"/>
          <p:cNvSpPr/>
          <p:nvPr/>
        </p:nvSpPr>
        <p:spPr>
          <a:xfrm>
            <a:off x="434658" y="2952750"/>
            <a:ext cx="2087563" cy="719138"/>
          </a:xfrm>
          <a:prstGeom prst="wedgeEllipseCallout">
            <a:avLst>
              <a:gd name="adj1" fmla="val 61800"/>
              <a:gd name="adj2" fmla="val 97354"/>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38" name="文本框 9"/>
          <p:cNvSpPr txBox="1"/>
          <p:nvPr/>
        </p:nvSpPr>
        <p:spPr>
          <a:xfrm>
            <a:off x="8404225" y="3252470"/>
            <a:ext cx="1708150" cy="645160"/>
          </a:xfrm>
          <a:prstGeom prst="rect">
            <a:avLst/>
          </a:prstGeom>
          <a:noFill/>
          <a:ln w="9525">
            <a:noFill/>
          </a:ln>
        </p:spPr>
        <p:txBody>
          <a:bodyPr wrap="square" anchor="t">
            <a:spAutoFit/>
          </a:bodyPr>
          <a:lstStyle/>
          <a:p>
            <a:r>
              <a:rPr lang="zh-CN" altLang="en-US">
                <a:solidFill>
                  <a:srgbClr val="FF0000"/>
                </a:solidFill>
                <a:latin typeface="Arial" panose="020B0604020202020204" pitchFamily="34" charset="0"/>
                <a:ea typeface="宋体" panose="02010600030101010101" pitchFamily="2" charset="-122"/>
              </a:rPr>
              <a:t>除湿用表冷器在湿膜后面</a:t>
            </a:r>
          </a:p>
        </p:txBody>
      </p:sp>
      <p:sp>
        <p:nvSpPr>
          <p:cNvPr id="39" name="椭圆形标注 38"/>
          <p:cNvSpPr/>
          <p:nvPr/>
        </p:nvSpPr>
        <p:spPr>
          <a:xfrm>
            <a:off x="8138795" y="3215005"/>
            <a:ext cx="2089150" cy="720725"/>
          </a:xfrm>
          <a:prstGeom prst="wedgeEllipseCallout">
            <a:avLst>
              <a:gd name="adj1" fmla="val -71428"/>
              <a:gd name="adj2" fmla="val 93348"/>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DOC_GUID" val="{c53fdea0-1cf7-4576-b467-a0b112f180a3}"/>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2</TotalTime>
  <Words>769</Words>
  <Application>Microsoft Office PowerPoint</Application>
  <PresentationFormat>自定义</PresentationFormat>
  <Paragraphs>187</Paragraphs>
  <Slides>18</Slides>
  <Notes>12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Arial</vt:lpstr>
      <vt:lpstr>宋体</vt:lpstr>
      <vt:lpstr>Impact</vt:lpstr>
      <vt:lpstr>Copperplate Gothic Bold</vt:lpstr>
      <vt:lpstr>微软雅黑</vt:lpstr>
      <vt:lpstr>华康俪金黑W8</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dell</cp:lastModifiedBy>
  <cp:revision>563</cp:revision>
  <dcterms:created xsi:type="dcterms:W3CDTF">2014-01-11T15:22:00Z</dcterms:created>
  <dcterms:modified xsi:type="dcterms:W3CDTF">2019-04-02T01:08:04Z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